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94" r:id="rId3"/>
    <p:sldId id="312" r:id="rId4"/>
    <p:sldId id="259" r:id="rId5"/>
    <p:sldId id="321" r:id="rId6"/>
    <p:sldId id="298" r:id="rId7"/>
    <p:sldId id="309" r:id="rId8"/>
    <p:sldId id="310" r:id="rId9"/>
    <p:sldId id="324" r:id="rId10"/>
    <p:sldId id="318" r:id="rId11"/>
    <p:sldId id="329" r:id="rId12"/>
    <p:sldId id="325" r:id="rId13"/>
    <p:sldId id="331" r:id="rId14"/>
    <p:sldId id="336" r:id="rId15"/>
    <p:sldId id="332" r:id="rId16"/>
    <p:sldId id="333" r:id="rId17"/>
    <p:sldId id="334" r:id="rId18"/>
    <p:sldId id="326" r:id="rId19"/>
    <p:sldId id="327" r:id="rId20"/>
    <p:sldId id="340" r:id="rId21"/>
    <p:sldId id="339" r:id="rId22"/>
    <p:sldId id="323" r:id="rId23"/>
    <p:sldId id="317" r:id="rId24"/>
    <p:sldId id="316" r:id="rId25"/>
    <p:sldId id="313" r:id="rId26"/>
    <p:sldId id="338" r:id="rId27"/>
    <p:sldId id="296" r:id="rId28"/>
  </p:sldIdLst>
  <p:sldSz cx="12192000" cy="6858000"/>
  <p:notesSz cx="6858000" cy="9144000"/>
  <p:embeddedFontLst>
    <p:embeddedFont>
      <p:font typeface="Times" panose="02020603050405020304" pitchFamily="18"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61" roundtripDataSignature="AMtx7mgmmxmT3GEy34nUUbfuwjhwwDczB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9318F4-6EA5-55FE-D8A0-B3CF234671B3}" name="Inho Kim" initials="IK" userId="S::inho.kim@mail.utoronto.ca::a813f393-1cc5-4f13-8571-a736c561f45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39C80"/>
    <a:srgbClr val="038069"/>
    <a:srgbClr val="00463B"/>
    <a:srgbClr val="00E192"/>
    <a:srgbClr val="02614E"/>
    <a:srgbClr val="212F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A39918-F70B-6C4D-BECA-8B41DD82CA84}" v="2876" dt="2024-03-16T18:41:44.195"/>
    <p1510:client id="{94AB2DC7-1985-584A-AC89-8C49E7575248}" v="3934" dt="2024-03-16T18:35:50.588"/>
    <p1510:client id="{A89CA08D-EC12-47F8-9963-9869B766DBDF}" v="14862" dt="2024-03-16T18:44:01.599"/>
    <p1510:client id="{D248C662-3A9A-7740-8381-C8918DE5A506}" v="16708" dt="2024-03-16T18:42:27.623"/>
  </p1510:revLst>
</p1510:revInfo>
</file>

<file path=ppt/tableStyles.xml><?xml version="1.0" encoding="utf-8"?>
<a:tblStyleLst xmlns:a="http://schemas.openxmlformats.org/drawingml/2006/main" def="{CB699336-4F53-4D0B-88B3-A5E56EB6C2F7}">
  <a:tblStyle styleId="{CB699336-4F53-4D0B-88B3-A5E56EB6C2F7}" styleName="Table_0">
    <a:wholeTbl>
      <a:tcTxStyle b="off" i="off">
        <a:font>
          <a:latin typeface="Avenir Next LT Pro"/>
          <a:ea typeface="Avenir Next LT Pro"/>
          <a:cs typeface="Avenir Next LT Pr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9"/>
          </a:solidFill>
        </a:fill>
      </a:tcStyle>
    </a:wholeTbl>
    <a:band1H>
      <a:tcTxStyle/>
      <a:tcStyle>
        <a:tcBdr/>
        <a:fill>
          <a:solidFill>
            <a:srgbClr val="CACBD0"/>
          </a:solidFill>
        </a:fill>
      </a:tcStyle>
    </a:band1H>
    <a:band2H>
      <a:tcTxStyle/>
      <a:tcStyle>
        <a:tcBdr/>
      </a:tcStyle>
    </a:band2H>
    <a:band1V>
      <a:tcTxStyle/>
      <a:tcStyle>
        <a:tcBdr/>
        <a:fill>
          <a:solidFill>
            <a:srgbClr val="CACBD0"/>
          </a:solidFill>
        </a:fill>
      </a:tcStyle>
    </a:band1V>
    <a:band2V>
      <a:tcTxStyle/>
      <a:tcStyle>
        <a:tcBdr/>
      </a:tcStyle>
    </a:band2V>
    <a:lastCol>
      <a:tcTxStyle b="on" i="off">
        <a:font>
          <a:latin typeface="Avenir Next LT Pro"/>
          <a:ea typeface="Avenir Next LT Pro"/>
          <a:cs typeface="Avenir Next LT Pro"/>
        </a:font>
        <a:schemeClr val="lt1"/>
      </a:tcTxStyle>
      <a:tcStyle>
        <a:tcBdr/>
        <a:fill>
          <a:solidFill>
            <a:schemeClr val="accent1"/>
          </a:solidFill>
        </a:fill>
      </a:tcStyle>
    </a:lastCol>
    <a:firstCol>
      <a:tcTxStyle b="on" i="off">
        <a:font>
          <a:latin typeface="Avenir Next LT Pro"/>
          <a:ea typeface="Avenir Next LT Pro"/>
          <a:cs typeface="Avenir Next LT Pro"/>
        </a:font>
        <a:schemeClr val="lt1"/>
      </a:tcTxStyle>
      <a:tcStyle>
        <a:tcBdr/>
        <a:fill>
          <a:solidFill>
            <a:schemeClr val="accent1"/>
          </a:solidFill>
        </a:fill>
      </a:tcStyle>
    </a:firstCol>
    <a:lastRow>
      <a:tcTxStyle b="on" i="off">
        <a:font>
          <a:latin typeface="Avenir Next LT Pro"/>
          <a:ea typeface="Avenir Next LT Pro"/>
          <a:cs typeface="Avenir Next LT Pro"/>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venir Next LT Pro"/>
          <a:ea typeface="Avenir Next LT Pro"/>
          <a:cs typeface="Avenir Next LT Pro"/>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9346" autoAdjust="0"/>
  </p:normalViewPr>
  <p:slideViewPr>
    <p:cSldViewPr snapToGrid="0">
      <p:cViewPr>
        <p:scale>
          <a:sx n="67" d="100"/>
          <a:sy n="67" d="100"/>
        </p:scale>
        <p:origin x="1046"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63"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67"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utoronto-my.sharepoint.com/personal/binh_mai_mail_utoronto_ca/Documents/HTG%202024%20costs%20&amp;%20revenue%20forecas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Projected Revenues from 2025 - 2029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'[HTG 2024 costs &amp; revenue forecasts.xlsx]Sheet1'!$A$54</c:f>
              <c:strCache>
                <c:ptCount val="1"/>
                <c:pt idx="0">
                  <c:v>Total Annual Revenue</c:v>
                </c:pt>
              </c:strCache>
            </c:strRef>
          </c:tx>
          <c:spPr>
            <a:solidFill>
              <a:schemeClr val="accent5"/>
            </a:solidFill>
            <a:ln>
              <a:noFill/>
            </a:ln>
            <a:effectLst/>
          </c:spPr>
          <c:invertIfNegative val="0"/>
          <c:dPt>
            <c:idx val="0"/>
            <c:invertIfNegative val="0"/>
            <c:bubble3D val="0"/>
            <c:spPr>
              <a:solidFill>
                <a:srgbClr val="00E192"/>
              </a:solidFill>
              <a:ln>
                <a:noFill/>
              </a:ln>
              <a:effectLst/>
            </c:spPr>
            <c:extLst>
              <c:ext xmlns:c16="http://schemas.microsoft.com/office/drawing/2014/chart" uri="{C3380CC4-5D6E-409C-BE32-E72D297353CC}">
                <c16:uniqueId val="{00000001-DC01-2744-BDE8-36D6789E87AD}"/>
              </c:ext>
            </c:extLst>
          </c:dPt>
          <c:dPt>
            <c:idx val="1"/>
            <c:invertIfNegative val="0"/>
            <c:bubble3D val="0"/>
            <c:spPr>
              <a:solidFill>
                <a:srgbClr val="039C80"/>
              </a:solidFill>
              <a:ln>
                <a:noFill/>
              </a:ln>
              <a:effectLst/>
            </c:spPr>
            <c:extLst>
              <c:ext xmlns:c16="http://schemas.microsoft.com/office/drawing/2014/chart" uri="{C3380CC4-5D6E-409C-BE32-E72D297353CC}">
                <c16:uniqueId val="{00000005-DC01-2744-BDE8-36D6789E87AD}"/>
              </c:ext>
            </c:extLst>
          </c:dPt>
          <c:dPt>
            <c:idx val="2"/>
            <c:invertIfNegative val="0"/>
            <c:bubble3D val="0"/>
            <c:spPr>
              <a:solidFill>
                <a:srgbClr val="039C80"/>
              </a:solidFill>
              <a:ln>
                <a:noFill/>
              </a:ln>
              <a:effectLst/>
            </c:spPr>
            <c:extLst>
              <c:ext xmlns:c16="http://schemas.microsoft.com/office/drawing/2014/chart" uri="{C3380CC4-5D6E-409C-BE32-E72D297353CC}">
                <c16:uniqueId val="{00000004-DC01-2744-BDE8-36D6789E87AD}"/>
              </c:ext>
            </c:extLst>
          </c:dPt>
          <c:dPt>
            <c:idx val="3"/>
            <c:invertIfNegative val="0"/>
            <c:bubble3D val="0"/>
            <c:spPr>
              <a:solidFill>
                <a:srgbClr val="00463B"/>
              </a:solidFill>
              <a:ln>
                <a:noFill/>
              </a:ln>
              <a:effectLst/>
            </c:spPr>
            <c:extLst>
              <c:ext xmlns:c16="http://schemas.microsoft.com/office/drawing/2014/chart" uri="{C3380CC4-5D6E-409C-BE32-E72D297353CC}">
                <c16:uniqueId val="{00000002-DC01-2744-BDE8-36D6789E87AD}"/>
              </c:ext>
            </c:extLst>
          </c:dPt>
          <c:dPt>
            <c:idx val="4"/>
            <c:invertIfNegative val="0"/>
            <c:bubble3D val="0"/>
            <c:spPr>
              <a:solidFill>
                <a:srgbClr val="00463B"/>
              </a:solidFill>
              <a:ln>
                <a:noFill/>
              </a:ln>
              <a:effectLst/>
            </c:spPr>
            <c:extLst>
              <c:ext xmlns:c16="http://schemas.microsoft.com/office/drawing/2014/chart" uri="{C3380CC4-5D6E-409C-BE32-E72D297353CC}">
                <c16:uniqueId val="{00000003-DC01-2744-BDE8-36D6789E87A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'[HTG 2024 costs &amp; revenue forecasts.xlsx]Sheet1'!$B$49:$F$49</c:f>
              <c:numCache>
                <c:formatCode>General</c:formatCode>
                <c:ptCount val="5"/>
                <c:pt idx="0">
                  <c:v>2025</c:v>
                </c:pt>
                <c:pt idx="1">
                  <c:v>2026</c:v>
                </c:pt>
                <c:pt idx="2">
                  <c:v>2027</c:v>
                </c:pt>
                <c:pt idx="3">
                  <c:v>2028</c:v>
                </c:pt>
                <c:pt idx="4">
                  <c:v>2029</c:v>
                </c:pt>
              </c:numCache>
            </c:numRef>
          </c:cat>
          <c:val>
            <c:numRef>
              <c:f>'[HTG 2024 costs &amp; revenue forecasts.xlsx]Sheet1'!$B$54:$F$54</c:f>
              <c:numCache>
                <c:formatCode>_([$$-409]* #,##0_);_([$$-409]* \(#,##0\);_([$$-409]* "-"??_);_(@_)</c:formatCode>
                <c:ptCount val="5"/>
                <c:pt idx="0">
                  <c:v>165015.65351345521</c:v>
                </c:pt>
                <c:pt idx="1">
                  <c:v>549449.05712472217</c:v>
                </c:pt>
                <c:pt idx="2">
                  <c:v>1164380.3767469332</c:v>
                </c:pt>
                <c:pt idx="3">
                  <c:v>1968885.1903303934</c:v>
                </c:pt>
                <c:pt idx="4">
                  <c:v>2705112.1453828681</c:v>
                </c:pt>
              </c:numCache>
            </c:numRef>
          </c:val>
          <c:extLst>
            <c:ext xmlns:c16="http://schemas.microsoft.com/office/drawing/2014/chart" uri="{C3380CC4-5D6E-409C-BE32-E72D297353CC}">
              <c16:uniqueId val="{00000000-DC01-2744-BDE8-36D6789E87AD}"/>
            </c:ext>
          </c:extLst>
        </c:ser>
        <c:dLbls>
          <c:dLblPos val="outEnd"/>
          <c:showLegendKey val="0"/>
          <c:showVal val="1"/>
          <c:showCatName val="0"/>
          <c:showSerName val="0"/>
          <c:showPercent val="0"/>
          <c:showBubbleSize val="0"/>
        </c:dLbls>
        <c:gapWidth val="219"/>
        <c:overlap val="-27"/>
        <c:axId val="932701823"/>
        <c:axId val="961295327"/>
      </c:barChart>
      <c:catAx>
        <c:axId val="932701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1295327"/>
        <c:crosses val="autoZero"/>
        <c:auto val="1"/>
        <c:lblAlgn val="ctr"/>
        <c:lblOffset val="100"/>
        <c:noMultiLvlLbl val="0"/>
      </c:catAx>
      <c:valAx>
        <c:axId val="961295327"/>
        <c:scaling>
          <c:orientation val="minMax"/>
        </c:scaling>
        <c:delete val="0"/>
        <c:axPos val="l"/>
        <c:majorGridlines>
          <c:spPr>
            <a:ln w="9525" cap="flat" cmpd="sng" algn="ctr">
              <a:solidFill>
                <a:schemeClr val="tx1">
                  <a:lumMod val="15000"/>
                  <a:lumOff val="85000"/>
                </a:schemeClr>
              </a:solidFill>
              <a:round/>
            </a:ln>
            <a:effectLst/>
          </c:spPr>
        </c:majorGridlines>
        <c:numFmt formatCode="_([$$-409]* #,##0_);_([$$-409]* \(#,##0\);_([$$-409]*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2701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venir"/>
                <a:ea typeface="Avenir"/>
                <a:cs typeface="Avenir"/>
                <a:sym typeface="Avenir"/>
              </a:defRPr>
            </a:lvl1pPr>
            <a:lvl2pPr marL="914400" marR="0" lvl="1" indent="-228600" algn="l" rtl="0">
              <a:spcBef>
                <a:spcPts val="0"/>
              </a:spcBef>
              <a:spcAft>
                <a:spcPts val="0"/>
              </a:spcAft>
              <a:buSzPts val="1400"/>
              <a:buNone/>
              <a:defRPr sz="1200" b="0" i="0" u="none" strike="noStrike" cap="none">
                <a:solidFill>
                  <a:schemeClr val="dk1"/>
                </a:solidFill>
                <a:latin typeface="Avenir"/>
                <a:ea typeface="Avenir"/>
                <a:cs typeface="Avenir"/>
                <a:sym typeface="Avenir"/>
              </a:defRPr>
            </a:lvl2pPr>
            <a:lvl3pPr marL="1371600" marR="0" lvl="2" indent="-228600" algn="l" rtl="0">
              <a:spcBef>
                <a:spcPts val="0"/>
              </a:spcBef>
              <a:spcAft>
                <a:spcPts val="0"/>
              </a:spcAft>
              <a:buSzPts val="1400"/>
              <a:buNone/>
              <a:defRPr sz="1200" b="0" i="0" u="none" strike="noStrike" cap="none">
                <a:solidFill>
                  <a:schemeClr val="dk1"/>
                </a:solidFill>
                <a:latin typeface="Avenir"/>
                <a:ea typeface="Avenir"/>
                <a:cs typeface="Avenir"/>
                <a:sym typeface="Avenir"/>
              </a:defRPr>
            </a:lvl3pPr>
            <a:lvl4pPr marL="1828800" marR="0" lvl="3" indent="-228600" algn="l" rtl="0">
              <a:spcBef>
                <a:spcPts val="0"/>
              </a:spcBef>
              <a:spcAft>
                <a:spcPts val="0"/>
              </a:spcAft>
              <a:buSzPts val="1400"/>
              <a:buNone/>
              <a:defRPr sz="1200" b="0" i="0" u="none" strike="noStrike" cap="none">
                <a:solidFill>
                  <a:schemeClr val="dk1"/>
                </a:solidFill>
                <a:latin typeface="Avenir"/>
                <a:ea typeface="Avenir"/>
                <a:cs typeface="Avenir"/>
                <a:sym typeface="Avenir"/>
              </a:defRPr>
            </a:lvl4pPr>
            <a:lvl5pPr marL="2286000" marR="0" lvl="4" indent="-228600" algn="l" rtl="0">
              <a:spcBef>
                <a:spcPts val="0"/>
              </a:spcBef>
              <a:spcAft>
                <a:spcPts val="0"/>
              </a:spcAft>
              <a:buSzPts val="1400"/>
              <a:buNone/>
              <a:defRPr sz="1200" b="0" i="0" u="none" strike="noStrike" cap="none">
                <a:solidFill>
                  <a:schemeClr val="dk1"/>
                </a:solidFill>
                <a:latin typeface="Avenir"/>
                <a:ea typeface="Avenir"/>
                <a:cs typeface="Avenir"/>
                <a:sym typeface="Avenir"/>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venir"/>
                <a:ea typeface="Avenir"/>
                <a:cs typeface="Avenir"/>
                <a:sym typeface="Avenir"/>
              </a:rPr>
              <a:t>‹#›</a:t>
            </a:fld>
            <a:endParaRPr sz="1200" b="0" i="0" u="none" strike="noStrike" cap="none">
              <a:solidFill>
                <a:schemeClr val="dk1"/>
              </a:solidFill>
              <a:latin typeface="Avenir"/>
              <a:ea typeface="Avenir"/>
              <a:cs typeface="Avenir"/>
              <a:sym typeface="Aveni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what happens in the background for all of this to take place?</a:t>
            </a:r>
          </a:p>
          <a:p>
            <a:pPr marL="0" lvl="0" indent="0" algn="l" rtl="0">
              <a:spcBef>
                <a:spcPts val="0"/>
              </a:spcBef>
              <a:spcAft>
                <a:spcPts val="0"/>
              </a:spcAft>
              <a:buNone/>
            </a:pPr>
            <a:r>
              <a:rPr lang="en-US" dirty="0"/>
              <a:t>Let’s walk through the technical solution workflow that happens behind the scenes for our application. </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First, users will be asked to upload a 2D blueprint of their space and manually input other required data</a:t>
            </a:r>
          </a:p>
          <a:p>
            <a:pPr marL="171450" lvl="0" indent="-171450" algn="l" rtl="0">
              <a:spcBef>
                <a:spcPts val="0"/>
              </a:spcBef>
              <a:spcAft>
                <a:spcPts val="0"/>
              </a:spcAft>
              <a:buFontTx/>
              <a:buChar char="-"/>
            </a:pPr>
            <a:r>
              <a:rPr lang="en-US" dirty="0"/>
              <a:t>A computer vision model will scrape building dimensions and information from the 2D blueprint and combine </a:t>
            </a:r>
            <a:r>
              <a:rPr lang="en-US"/>
              <a:t>it with the </a:t>
            </a:r>
            <a:r>
              <a:rPr lang="en-US" dirty="0"/>
              <a:t>manually inputted user data in an </a:t>
            </a:r>
            <a:r>
              <a:rPr lang="en-US" dirty="0" err="1"/>
              <a:t>EnergyPlus</a:t>
            </a:r>
            <a:r>
              <a:rPr lang="en-US" dirty="0"/>
              <a:t> input file, </a:t>
            </a:r>
            <a:r>
              <a:rPr lang="en-US"/>
              <a:t>also called an IDF </a:t>
            </a:r>
            <a:r>
              <a:rPr lang="en-US" dirty="0"/>
              <a:t>file</a:t>
            </a:r>
          </a:p>
          <a:p>
            <a:pPr marL="171450" lvl="0" indent="-171450" algn="l" rtl="0">
              <a:spcBef>
                <a:spcPts val="0"/>
              </a:spcBef>
              <a:spcAft>
                <a:spcPts val="0"/>
              </a:spcAft>
              <a:buFontTx/>
              <a:buChar char="-"/>
            </a:pPr>
            <a:r>
              <a:rPr lang="en-US" dirty="0"/>
              <a:t>Through </a:t>
            </a:r>
            <a:r>
              <a:rPr lang="en-US" dirty="0" err="1"/>
              <a:t>EnergyPLus’s</a:t>
            </a:r>
            <a:r>
              <a:rPr lang="en-US" dirty="0"/>
              <a:t> Python API, we will be able to insert our input file and run </a:t>
            </a:r>
            <a:r>
              <a:rPr lang="en-US"/>
              <a:t>various simulations, </a:t>
            </a:r>
            <a:r>
              <a:rPr lang="en-US" dirty="0"/>
              <a:t>including </a:t>
            </a:r>
            <a:r>
              <a:rPr lang="en-US" b="1" i="0" dirty="0">
                <a:solidFill>
                  <a:srgbClr val="ECECEC"/>
                </a:solidFill>
                <a:effectLst/>
                <a:latin typeface="Times New Roman" panose="02020603050405020304" pitchFamily="18" charset="0"/>
                <a:cs typeface="Times New Roman" panose="02020603050405020304" pitchFamily="18" charset="0"/>
              </a:rPr>
              <a:t>HVAC System Simulation </a:t>
            </a:r>
            <a:r>
              <a:rPr lang="en-US" dirty="0"/>
              <a:t>and receive an output file</a:t>
            </a:r>
          </a:p>
          <a:p>
            <a:pPr marL="171450" lvl="0" indent="-171450" algn="l" rtl="0">
              <a:spcBef>
                <a:spcPts val="0"/>
              </a:spcBef>
              <a:spcAft>
                <a:spcPts val="0"/>
              </a:spcAft>
              <a:buFontTx/>
              <a:buChar char="-"/>
            </a:pPr>
            <a:r>
              <a:rPr lang="en-US" dirty="0"/>
              <a:t>The output </a:t>
            </a:r>
            <a:r>
              <a:rPr lang="en-US"/>
              <a:t>file </a:t>
            </a:r>
            <a:r>
              <a:rPr lang="en-US" dirty="0"/>
              <a:t>is filled with technical terms and numbers – so we </a:t>
            </a:r>
            <a:r>
              <a:rPr lang="en-US"/>
              <a:t>will </a:t>
            </a:r>
            <a:r>
              <a:rPr lang="en-US" dirty="0"/>
              <a:t>convert them into actually interpretable and useful insights </a:t>
            </a:r>
            <a:r>
              <a:rPr lang="en-US"/>
              <a:t>and suggestions for the user</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we’ll briefly go over what we have technically implemented in each stage of the process.</a:t>
            </a:r>
            <a:r>
              <a:rPr lang="en-US"/>
              <a:t> </a:t>
            </a:r>
            <a:endParaRPr lang="en-US" dirty="0"/>
          </a:p>
        </p:txBody>
      </p:sp>
      <p:sp>
        <p:nvSpPr>
          <p:cNvPr id="292" name="Google Shape;2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48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the first </a:t>
            </a:r>
            <a:r>
              <a:rPr lang="en-US" dirty="0"/>
              <a:t>steps – users can upload their 2D floorplans to our user interface as well as other required information about the building, such as building materials and occupancy</a:t>
            </a:r>
            <a:endParaRPr/>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06805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All of this user-inputted information is sent to GPT4 </a:t>
            </a:r>
          </a:p>
          <a:p>
            <a:pPr marL="0" lvl="0" indent="0" algn="l" rtl="0">
              <a:spcBef>
                <a:spcPts val="0"/>
              </a:spcBef>
              <a:spcAft>
                <a:spcPts val="0"/>
              </a:spcAft>
              <a:buNone/>
            </a:pPr>
            <a:endParaRPr lang="en-US" dirty="0"/>
          </a:p>
          <a:p>
            <a:pPr marL="0" lvl="0" indent="0" algn="l" rtl="0">
              <a:spcBef>
                <a:spcPts val="0"/>
              </a:spcBef>
              <a:spcAft>
                <a:spcPts val="0"/>
              </a:spcAft>
              <a:buNone/>
            </a:pPr>
            <a:r>
              <a:rPr lang="en-US"/>
              <a:t>Which </a:t>
            </a:r>
            <a:r>
              <a:rPr lang="en-US" dirty="0"/>
              <a:t>scrapes building dimensions, HVAC locations, and window placements from the floorplan using few-shot prompting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combines everything into </a:t>
            </a:r>
            <a:r>
              <a:rPr lang="en-US" dirty="0" err="1"/>
              <a:t>EnergyPlus’s</a:t>
            </a:r>
            <a:r>
              <a:rPr lang="en-US" dirty="0"/>
              <a:t> format specific input file – an </a:t>
            </a:r>
            <a:r>
              <a:rPr lang="en-US" dirty="0" err="1"/>
              <a:t>idf</a:t>
            </a:r>
            <a:r>
              <a:rPr lang="en-US" dirty="0"/>
              <a:t> file</a:t>
            </a:r>
          </a:p>
          <a:p>
            <a:pPr marL="0" lvl="0" indent="0" algn="l" rtl="0">
              <a:spcBef>
                <a:spcPts val="0"/>
              </a:spcBef>
              <a:spcAft>
                <a:spcPts val="0"/>
              </a:spcAft>
              <a:buNone/>
            </a:pPr>
            <a:endParaRPr/>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658837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generated </a:t>
            </a:r>
            <a:r>
              <a:rPr lang="en-US" dirty="0" err="1"/>
              <a:t>idf</a:t>
            </a:r>
            <a:r>
              <a:rPr lang="en-US" dirty="0"/>
              <a:t> file is inputted into </a:t>
            </a:r>
            <a:r>
              <a:rPr lang="en-US" dirty="0" err="1"/>
              <a:t>EnergyPlus</a:t>
            </a:r>
            <a:r>
              <a:rPr lang="en-US" dirty="0"/>
              <a:t> through an it’s python API and a simulation is run</a:t>
            </a:r>
            <a:endParaRPr/>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240143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simulation outputs a complex output file filled with technical terms and numbers</a:t>
            </a:r>
            <a:endParaRPr dirty="0"/>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907202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Which are then converted into interpretable and meaningful insights for the user </a:t>
            </a:r>
            <a:endParaRPr/>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713820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 are different areas that the AI targets such as heating or lighting. It gives the user a data-based insight, and follows up with actionable steps they can take to improve their building sustainability. </a:t>
            </a:r>
            <a:endParaRPr dirty="0"/>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477462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Building managers are key decision makers in building operations, but they are often excluded from the conversation, are confused, and thus unwilling to take action. Energy sharp gives clear, actionable steps they can follow.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Existing building stock is often overlooked since existing policies don’t apply. Targeting this area creates the most change in impact </a:t>
            </a:r>
            <a:r>
              <a:rPr lang="en-US"/>
              <a:t>and magnitude.</a:t>
            </a:r>
            <a:endParaRPr lang="en-US" dirty="0"/>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772023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3 main revenue streams: </a:t>
            </a:r>
          </a:p>
          <a:p>
            <a:pPr marL="228600" lvl="0" indent="-228600" algn="l" rtl="0">
              <a:spcBef>
                <a:spcPts val="0"/>
              </a:spcBef>
              <a:spcAft>
                <a:spcPts val="0"/>
              </a:spcAft>
              <a:buAutoNum type="arabicParenR"/>
            </a:pPr>
            <a:r>
              <a:rPr lang="en-CA" dirty="0"/>
              <a:t>project-based pricing – meet with building managers to discuss the needs -&gt; integrate these requests into our engine for customized software -&gt; provide action plans</a:t>
            </a:r>
          </a:p>
          <a:p>
            <a:pPr marL="228600" lvl="0" indent="-228600" algn="l" rtl="0">
              <a:spcBef>
                <a:spcPts val="0"/>
              </a:spcBef>
              <a:spcAft>
                <a:spcPts val="0"/>
              </a:spcAft>
              <a:buAutoNum type="arabicParenR"/>
            </a:pPr>
            <a:r>
              <a:rPr lang="en-CA" dirty="0"/>
              <a:t>Subscription pricing – continue to use the software, provide impacts of changes implemented (cost savings, KPIs, etc.) </a:t>
            </a:r>
          </a:p>
          <a:p>
            <a:pPr marL="228600" lvl="0" indent="-228600" algn="l" rtl="0">
              <a:spcBef>
                <a:spcPts val="0"/>
              </a:spcBef>
              <a:spcAft>
                <a:spcPts val="0"/>
              </a:spcAft>
              <a:buAutoNum type="arabicParenR"/>
            </a:pPr>
            <a:r>
              <a:rPr lang="en-CA" dirty="0"/>
              <a:t>Feature bundle pricing (for the growth stage) – as we continue to develop &amp; collect feedback -&gt; introduce new features that customers can add features</a:t>
            </a:r>
          </a:p>
          <a:p>
            <a:pPr marL="228600" lvl="0" indent="-228600" algn="l" rtl="0">
              <a:spcBef>
                <a:spcPts val="0"/>
              </a:spcBef>
              <a:spcAft>
                <a:spcPts val="0"/>
              </a:spcAft>
              <a:buAutoNum type="arabicParenR"/>
            </a:pPr>
            <a:endParaRPr lang="en-CA" dirty="0"/>
          </a:p>
          <a:p>
            <a:pPr marL="228600" lvl="0" indent="-228600" algn="l" rtl="0">
              <a:spcBef>
                <a:spcPts val="0"/>
              </a:spcBef>
              <a:spcAft>
                <a:spcPts val="0"/>
              </a:spcAft>
              <a:buAutoNum type="arabicParenR"/>
            </a:pPr>
            <a:endParaRPr lang="en-CA" dirty="0"/>
          </a:p>
          <a:p>
            <a:pPr marL="228600" lvl="0" indent="-228600" algn="l" rtl="0">
              <a:spcBef>
                <a:spcPts val="0"/>
              </a:spcBef>
              <a:spcAft>
                <a:spcPts val="0"/>
              </a:spcAft>
              <a:buAutoNum type="arabicParenR"/>
            </a:pPr>
            <a:r>
              <a:rPr lang="en-CA" dirty="0"/>
              <a:t>Financing sources: venture capital, government grants , long-term partnerships </a:t>
            </a:r>
            <a:r>
              <a:rPr lang="en-CA"/>
              <a:t>with sustainability-focused </a:t>
            </a:r>
            <a:endParaRPr lang="en-CA" dirty="0"/>
          </a:p>
          <a:p>
            <a:pPr marL="228600" lvl="0" indent="-228600" algn="l" rtl="0">
              <a:spcBef>
                <a:spcPts val="0"/>
              </a:spcBef>
              <a:spcAft>
                <a:spcPts val="0"/>
              </a:spcAft>
              <a:buAutoNum type="arabicParenR"/>
            </a:pPr>
            <a:endParaRPr lang="en-CA" dirty="0"/>
          </a:p>
        </p:txBody>
      </p:sp>
      <p:sp>
        <p:nvSpPr>
          <p:cNvPr id="585" name="Google Shape;58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73988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1</a:t>
            </a:r>
            <a:r>
              <a:rPr lang="en-CA" baseline="30000" dirty="0"/>
              <a:t>st</a:t>
            </a:r>
            <a:r>
              <a:rPr lang="en-CA" dirty="0"/>
              <a:t> stage:</a:t>
            </a:r>
          </a:p>
          <a:p>
            <a:pPr marL="171450" lvl="0" indent="-171450" algn="l" rtl="0">
              <a:spcBef>
                <a:spcPts val="0"/>
              </a:spcBef>
              <a:spcAft>
                <a:spcPts val="0"/>
              </a:spcAft>
              <a:buFontTx/>
              <a:buChar char="-"/>
            </a:pPr>
            <a:r>
              <a:rPr lang="en-CA" dirty="0"/>
              <a:t>Understand competitive landscape in the HVAC system, large investments</a:t>
            </a:r>
          </a:p>
          <a:p>
            <a:pPr marL="171450" lvl="0" indent="-171450" algn="l" rtl="0">
              <a:spcBef>
                <a:spcPts val="0"/>
              </a:spcBef>
              <a:spcAft>
                <a:spcPts val="0"/>
              </a:spcAft>
              <a:buFontTx/>
              <a:buChar char="-"/>
            </a:pPr>
            <a:r>
              <a:rPr lang="en-CA" dirty="0"/>
              <a:t>Beta testing – offer discounts to small groups to incentivize</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r>
              <a:rPr lang="en-CA" dirty="0"/>
              <a:t>2</a:t>
            </a:r>
            <a:r>
              <a:rPr lang="en-CA" baseline="30000" dirty="0"/>
              <a:t>nd</a:t>
            </a:r>
            <a:r>
              <a:rPr lang="en-CA" dirty="0"/>
              <a:t> stage:</a:t>
            </a:r>
          </a:p>
          <a:p>
            <a:pPr marL="171450" lvl="0" indent="-171450" algn="l" rtl="0">
              <a:spcBef>
                <a:spcPts val="0"/>
              </a:spcBef>
              <a:spcAft>
                <a:spcPts val="0"/>
              </a:spcAft>
              <a:buFontTx/>
              <a:buChar char="-"/>
            </a:pPr>
            <a:r>
              <a:rPr lang="en-CA" dirty="0"/>
              <a:t>Adoption: launch full </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dirty="0"/>
          </a:p>
        </p:txBody>
      </p:sp>
      <p:sp>
        <p:nvSpPr>
          <p:cNvPr id="766" name="Google Shape;76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04619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CA" dirty="0"/>
              <a:t>Taking a look around, the landscape is covered with buildings. Currently, this industry is responsible for 40% of global energy-related emissions. Inefficient heating</a:t>
            </a:r>
            <a:r>
              <a:rPr lang="en-CA"/>
              <a:t>, </a:t>
            </a:r>
            <a:r>
              <a:rPr lang="en-CA" dirty="0"/>
              <a:t>ventilation, and air conditioning (or HVAC) systems wastes 30% of that energy consumption.</a:t>
            </a:r>
          </a:p>
          <a:p>
            <a:pPr rtl="0">
              <a:spcBef>
                <a:spcPts val="0"/>
              </a:spcBef>
              <a:spcAft>
                <a:spcPts val="0"/>
              </a:spcAft>
            </a:pPr>
            <a:endParaRPr lang="en-CA" dirty="0"/>
          </a:p>
          <a:p>
            <a:pPr rtl="0">
              <a:spcBef>
                <a:spcPts val="0"/>
              </a:spcBef>
              <a:spcAft>
                <a:spcPts val="0"/>
              </a:spcAft>
            </a:pPr>
            <a:r>
              <a:rPr lang="en-CA" dirty="0"/>
              <a:t>This accelerates </a:t>
            </a:r>
            <a:r>
              <a:rPr lang="en-CA"/>
              <a:t>climate change </a:t>
            </a:r>
            <a:r>
              <a:rPr lang="en-CA" dirty="0"/>
              <a:t>and related consequences; on the corporate operations side, rising energy costs are burdensome and the shift to in-person work means an optimized pace is crucial for office attraction.</a:t>
            </a:r>
            <a:endParaRPr dirty="0"/>
          </a:p>
        </p:txBody>
      </p:sp>
      <p:sp>
        <p:nvSpPr>
          <p:cNvPr id="134" name="Google Shape;1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564523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dirty="0"/>
              <a:t>Develop AI models so we can get better recommendations.</a:t>
            </a:r>
          </a:p>
          <a:p>
            <a:pPr marL="0" lvl="0" indent="0" algn="l" rtl="0">
              <a:spcBef>
                <a:spcPts val="0"/>
              </a:spcBef>
              <a:spcAft>
                <a:spcPts val="0"/>
              </a:spcAft>
              <a:buNone/>
            </a:pPr>
            <a:endParaRPr dirty="0"/>
          </a:p>
        </p:txBody>
      </p:sp>
      <p:sp>
        <p:nvSpPr>
          <p:cNvPr id="766" name="Google Shape;76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143762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Also: decrease HFC production associated </a:t>
            </a:r>
            <a:r>
              <a:rPr lang="en-CA"/>
              <a:t>with excessive HVAC and AC </a:t>
            </a:r>
            <a:r>
              <a:rPr lang="en-CA" dirty="0"/>
              <a:t>usage (since it’s a fuel source)</a:t>
            </a:r>
            <a:endParaRPr dirty="0"/>
          </a:p>
        </p:txBody>
      </p:sp>
      <p:sp>
        <p:nvSpPr>
          <p:cNvPr id="480" name="Google Shape;4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339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endParaRPr dirty="0"/>
          </a:p>
        </p:txBody>
      </p:sp>
      <p:sp>
        <p:nvSpPr>
          <p:cNvPr id="134" name="Google Shape;1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547456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0"/>
              </a:spcBef>
              <a:spcAft>
                <a:spcPts val="0"/>
              </a:spcAft>
              <a:buFont typeface="Arial" panose="020B0604020202020204" pitchFamily="34" charset="0"/>
              <a:buChar char="•"/>
            </a:pPr>
            <a:endParaRPr dirty="0"/>
          </a:p>
        </p:txBody>
      </p:sp>
      <p:sp>
        <p:nvSpPr>
          <p:cNvPr id="134" name="Google Shape;1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650039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0"/>
              </a:spcBef>
              <a:spcAft>
                <a:spcPts val="0"/>
              </a:spcAft>
              <a:buFont typeface="Arial" panose="020B0604020202020204" pitchFamily="34" charset="0"/>
              <a:buChar char="•"/>
            </a:pPr>
            <a:endParaRPr dirty="0"/>
          </a:p>
        </p:txBody>
      </p:sp>
      <p:sp>
        <p:nvSpPr>
          <p:cNvPr id="134" name="Google Shape;1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792703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185270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475690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Key challenges unique to the building industry</a:t>
            </a:r>
          </a:p>
          <a:p>
            <a:pPr marL="171450" lvl="0" indent="-171450" algn="l" rtl="0">
              <a:spcBef>
                <a:spcPts val="0"/>
              </a:spcBef>
              <a:spcAft>
                <a:spcPts val="0"/>
              </a:spcAft>
              <a:buFontTx/>
              <a:buChar char="-"/>
            </a:pPr>
            <a:r>
              <a:rPr lang="en-CA" dirty="0"/>
              <a:t>Since 80% of buildings that will exist in the next decades have already been built, we need to prioritize optimizing existing building stock</a:t>
            </a:r>
          </a:p>
          <a:p>
            <a:pPr marL="171450" lvl="0" indent="-171450" algn="l" rtl="0">
              <a:spcBef>
                <a:spcPts val="0"/>
              </a:spcBef>
              <a:spcAft>
                <a:spcPts val="0"/>
              </a:spcAft>
              <a:buFontTx/>
              <a:buChar char="-"/>
            </a:pPr>
            <a:r>
              <a:rPr lang="en-CA" dirty="0"/>
              <a:t>All offices are different, so data-based solutions would be needed since one solution does not fit all</a:t>
            </a:r>
          </a:p>
          <a:p>
            <a:pPr marL="171450" lvl="0" indent="-171450" algn="l" rtl="0">
              <a:spcBef>
                <a:spcPts val="0"/>
              </a:spcBef>
              <a:spcAft>
                <a:spcPts val="0"/>
              </a:spcAft>
              <a:buFontTx/>
              <a:buChar char="-"/>
            </a:pPr>
            <a:r>
              <a:rPr lang="en-CA" dirty="0"/>
              <a:t>Office vacancies are increasing to all time highs; offices are incentivized to optimize their HVAC to adhere to regulation and promote ESG to make themselves the most attractive options</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r>
              <a:rPr lang="en-CA" dirty="0"/>
              <a:t>Inertia stems from a lack of know-how, not lack of initiative. We need to democratize energy optimization in existing office </a:t>
            </a:r>
            <a:r>
              <a:rPr lang="en-CA"/>
              <a:t>building stock</a:t>
            </a:r>
            <a:endParaRPr lang="en-CA" dirty="0"/>
          </a:p>
        </p:txBody>
      </p:sp>
      <p:sp>
        <p:nvSpPr>
          <p:cNvPr id="480" name="Google Shape;4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74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EnergyPlus</a:t>
            </a:r>
            <a:r>
              <a:rPr lang="en-US" dirty="0"/>
              <a:t> is a gold-standard open source software whose value proposition is that it </a:t>
            </a:r>
            <a:r>
              <a:rPr lang="en-US" sz="1200" b="1" dirty="0">
                <a:solidFill>
                  <a:schemeClr val="lt1"/>
                </a:solidFill>
                <a:latin typeface="Times New Roman" panose="02020603050405020304" pitchFamily="18" charset="0"/>
                <a:ea typeface="Avenir"/>
                <a:cs typeface="Times New Roman" panose="02020603050405020304" pitchFamily="18" charset="0"/>
                <a:sym typeface="Avenir"/>
              </a:rPr>
              <a:t>enables Energy Optimization with data</a:t>
            </a:r>
          </a:p>
          <a:p>
            <a:pPr marL="0" lvl="0" indent="0" algn="l" rtl="0">
              <a:spcBef>
                <a:spcPts val="0"/>
              </a:spcBef>
              <a:spcAft>
                <a:spcPts val="0"/>
              </a:spcAft>
              <a:buNone/>
            </a:pPr>
            <a:r>
              <a:rPr lang="en-US" sz="1200" b="1" dirty="0">
                <a:solidFill>
                  <a:schemeClr val="lt1"/>
                </a:solidFill>
                <a:latin typeface="Times New Roman" panose="02020603050405020304" pitchFamily="18" charset="0"/>
                <a:cs typeface="Times New Roman" panose="02020603050405020304" pitchFamily="18" charset="0"/>
                <a:sym typeface="Avenir"/>
              </a:rPr>
              <a:t>We did some market research, but there are no user-friendly alternatives that are an end-to-end process that can effectively replace </a:t>
            </a:r>
            <a:r>
              <a:rPr lang="en-US" sz="1200" b="1" dirty="0" err="1">
                <a:solidFill>
                  <a:schemeClr val="lt1"/>
                </a:solidFill>
                <a:latin typeface="Times New Roman" panose="02020603050405020304" pitchFamily="18" charset="0"/>
                <a:cs typeface="Times New Roman" panose="02020603050405020304" pitchFamily="18" charset="0"/>
                <a:sym typeface="Avenir"/>
              </a:rPr>
              <a:t>EnergyPlus</a:t>
            </a:r>
            <a:r>
              <a:rPr lang="en-US" sz="1200" b="1" dirty="0">
                <a:solidFill>
                  <a:schemeClr val="lt1"/>
                </a:solidFill>
                <a:latin typeface="Times New Roman" panose="02020603050405020304" pitchFamily="18" charset="0"/>
                <a:cs typeface="Times New Roman" panose="02020603050405020304" pitchFamily="18" charset="0"/>
                <a:sym typeface="Avenir"/>
              </a:rPr>
              <a:t>.</a:t>
            </a:r>
            <a:endParaRPr lang="en-US" dirty="0"/>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t>This is an unsaturated market.</a:t>
            </a:r>
          </a:p>
          <a:p>
            <a:endParaRPr lang="en-US" sz="1200" dirty="0"/>
          </a:p>
          <a:p>
            <a:r>
              <a:rPr lang="en-US" sz="1200" dirty="0"/>
              <a:t>However, as you can expect, Energy Plus takes multiple graduate-level courses to begin to understand how to use this software to its fullest extent. The interface is complicated to use – it does not have any visual interfaces nor an easy-to-follow tutorials anywhere online. All we could find were graduate course lectures that were over 3h long for an “introduction” class.  </a:t>
            </a:r>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654564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4" name="Google Shape;1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785967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 as a visual representation, this is what the EP input screen looks like, the current gold standard software for building energy modelling and management. If you are the average manager, you see this software, and feel a massive barrier to taking the steps to sustainable actions. As mentioned before, it would take extensive time, work, or capital to leverage this software, even if the end outcomes can result in data-based sustainable outcomes.</a:t>
            </a:r>
          </a:p>
          <a:p>
            <a:endParaRPr lang="en-US" sz="1200" dirty="0"/>
          </a:p>
          <a:p>
            <a:r>
              <a:rPr lang="en-US" sz="1200" dirty="0"/>
              <a:t>Our purpose is to remove this barrier, to go from </a:t>
            </a:r>
            <a:r>
              <a:rPr lang="en-US" sz="1200" b="1" dirty="0"/>
              <a:t>this (photo of EP) to this, an easy-to-use interface that is built on top of the EP legacy software. </a:t>
            </a:r>
            <a:r>
              <a:rPr lang="en-US" sz="1200" b="0" dirty="0"/>
              <a:t>As you can see, it is significantly easier to input the data without having to follow a complicated tutorial or understand civil engineering.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venir"/>
                <a:ea typeface="Avenir"/>
                <a:cs typeface="Avenir"/>
                <a:sym typeface="Avenir"/>
              </a:rPr>
              <a:t>7</a:t>
            </a:fld>
            <a:endParaRPr lang="en-US" sz="1200" b="0" i="0" u="none" strike="noStrike" cap="none">
              <a:solidFill>
                <a:schemeClr val="dk1"/>
              </a:solidFill>
              <a:latin typeface="Avenir"/>
              <a:ea typeface="Avenir"/>
              <a:cs typeface="Avenir"/>
              <a:sym typeface="Avenir"/>
            </a:endParaRPr>
          </a:p>
        </p:txBody>
      </p:sp>
    </p:spTree>
    <p:extLst>
      <p:ext uri="{BB962C8B-B14F-4D97-AF65-F5344CB8AC3E}">
        <p14:creationId xmlns:p14="http://schemas.microsoft.com/office/powerpoint/2010/main" val="384749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is similar to how the early stages of computers worked going from an inaccessible Command-Line Interfaces or CLIs(left) to a Windows system interface that allowed the mainstream user to participate in the ecosystem. CLIs work, but Windows is better.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And similarly, our business will enable accessible sustainable insights with mass adoption.</a:t>
            </a:r>
          </a:p>
          <a:p>
            <a:endParaRPr lang="en-US" sz="1200" b="1" dirty="0"/>
          </a:p>
          <a:p>
            <a:endParaRPr lang="en-US" sz="120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venir"/>
                <a:ea typeface="Avenir"/>
                <a:cs typeface="Avenir"/>
                <a:sym typeface="Avenir"/>
              </a:rPr>
              <a:t>8</a:t>
            </a:fld>
            <a:endParaRPr lang="en-US" sz="1200" b="0" i="0" u="none" strike="noStrike" cap="none">
              <a:solidFill>
                <a:schemeClr val="dk1"/>
              </a:solidFill>
              <a:latin typeface="Avenir"/>
              <a:ea typeface="Avenir"/>
              <a:cs typeface="Avenir"/>
              <a:sym typeface="Avenir"/>
            </a:endParaRPr>
          </a:p>
        </p:txBody>
      </p:sp>
    </p:spTree>
    <p:extLst>
      <p:ext uri="{BB962C8B-B14F-4D97-AF65-F5344CB8AC3E}">
        <p14:creationId xmlns:p14="http://schemas.microsoft.com/office/powerpoint/2010/main" val="214264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Ease of use – no formal education </a:t>
            </a:r>
            <a:r>
              <a:rPr lang="en-US" dirty="0" err="1"/>
              <a:t>reqruied</a:t>
            </a:r>
            <a:endParaRPr lang="en-US" dirty="0"/>
          </a:p>
          <a:p>
            <a:pPr marL="0" lvl="0" indent="0" algn="l" rtl="0">
              <a:spcBef>
                <a:spcPts val="0"/>
              </a:spcBef>
              <a:spcAft>
                <a:spcPts val="0"/>
              </a:spcAft>
              <a:buNone/>
            </a:pPr>
            <a:r>
              <a:rPr lang="en-US" dirty="0"/>
              <a:t>Tailored – to each building’s specific needs and actionable outcomes.</a:t>
            </a:r>
          </a:p>
          <a:p>
            <a:pPr marL="0" lvl="0" indent="0" algn="l" rtl="0">
              <a:spcBef>
                <a:spcPts val="0"/>
              </a:spcBef>
              <a:spcAft>
                <a:spcPts val="0"/>
              </a:spcAft>
              <a:buNone/>
            </a:pPr>
            <a:r>
              <a:rPr lang="en-US" dirty="0"/>
              <a:t>Automated – workflow gives rapid and real-time results</a:t>
            </a:r>
            <a:endParaRPr dirty="0"/>
          </a:p>
        </p:txBody>
      </p:sp>
      <p:sp>
        <p:nvSpPr>
          <p:cNvPr id="167" name="Google Shape;16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971086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35"/>
        <p:cNvGrpSpPr/>
        <p:nvPr/>
      </p:nvGrpSpPr>
      <p:grpSpPr>
        <a:xfrm>
          <a:off x="0" y="0"/>
          <a:ext cx="0" cy="0"/>
          <a:chOff x="0" y="0"/>
          <a:chExt cx="0" cy="0"/>
        </a:xfrm>
      </p:grpSpPr>
      <p:pic>
        <p:nvPicPr>
          <p:cNvPr id="8" name="Picture 7" descr="Low angle view of a skyscraper&#10;&#10;Description automatically generated">
            <a:extLst>
              <a:ext uri="{FF2B5EF4-FFF2-40B4-BE49-F238E27FC236}">
                <a16:creationId xmlns:a16="http://schemas.microsoft.com/office/drawing/2014/main" id="{C5603AE1-213B-53F1-AABC-5522D0A57E7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1ADEB310-49D7-F3B3-D30A-479BFFCE182A}"/>
              </a:ext>
            </a:extLst>
          </p:cNvPr>
          <p:cNvSpPr/>
          <p:nvPr userDrawn="1"/>
        </p:nvSpPr>
        <p:spPr>
          <a:xfrm>
            <a:off x="0" y="0"/>
            <a:ext cx="12192000" cy="6858000"/>
          </a:xfrm>
          <a:prstGeom prst="rect">
            <a:avLst/>
          </a:prstGeom>
          <a:solidFill>
            <a:schemeClr val="bg1">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35"/>
        <p:cNvGrpSpPr/>
        <p:nvPr/>
      </p:nvGrpSpPr>
      <p:grpSpPr>
        <a:xfrm>
          <a:off x="0" y="0"/>
          <a:ext cx="0" cy="0"/>
          <a:chOff x="0" y="0"/>
          <a:chExt cx="0" cy="0"/>
        </a:xfrm>
      </p:grpSpPr>
      <p:pic>
        <p:nvPicPr>
          <p:cNvPr id="8" name="Picture 7" descr="Low angle view of a skyscraper&#10;&#10;Description automatically generated">
            <a:extLst>
              <a:ext uri="{FF2B5EF4-FFF2-40B4-BE49-F238E27FC236}">
                <a16:creationId xmlns:a16="http://schemas.microsoft.com/office/drawing/2014/main" id="{C5603AE1-213B-53F1-AABC-5522D0A57E7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37" name="Google Shape;37;p24"/>
          <p:cNvSpPr/>
          <p:nvPr/>
        </p:nvSpPr>
        <p:spPr>
          <a:xfrm>
            <a:off x="0" y="0"/>
            <a:ext cx="12334672" cy="6858000"/>
          </a:xfrm>
          <a:prstGeom prst="rect">
            <a:avLst/>
          </a:prstGeom>
          <a:gradFill>
            <a:gsLst>
              <a:gs pos="0">
                <a:schemeClr val="lt1"/>
              </a:gs>
              <a:gs pos="21000">
                <a:schemeClr val="lt1"/>
              </a:gs>
              <a:gs pos="40000">
                <a:srgbClr val="FFFFFF">
                  <a:alpha val="92941"/>
                </a:srgbClr>
              </a:gs>
              <a:gs pos="62380">
                <a:srgbClr val="FCFCFC">
                  <a:alpha val="35686"/>
                </a:srgbClr>
              </a:gs>
              <a:gs pos="100000">
                <a:srgbClr val="E9EEFE">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9" name="Google Shape;39;p24"/>
          <p:cNvSpPr txBox="1">
            <a:spLocks noGrp="1"/>
          </p:cNvSpPr>
          <p:nvPr>
            <p:ph type="body" idx="1"/>
          </p:nvPr>
        </p:nvSpPr>
        <p:spPr>
          <a:xfrm>
            <a:off x="592548" y="1933122"/>
            <a:ext cx="4573587" cy="2597281"/>
          </a:xfrm>
          <a:prstGeom prst="rect">
            <a:avLst/>
          </a:prstGeom>
          <a:noFill/>
          <a:ln>
            <a:noFill/>
          </a:ln>
        </p:spPr>
        <p:txBody>
          <a:bodyPr spcFirstLastPara="1" wrap="square" lIns="91425" tIns="45700" rIns="91425" bIns="45700" anchor="b" anchorCtr="0">
            <a:noAutofit/>
          </a:bodyPr>
          <a:lstStyle>
            <a:lvl1pPr marL="457200" marR="0" lvl="0" indent="-571500" algn="l" rtl="0">
              <a:lnSpc>
                <a:spcPct val="90000"/>
              </a:lnSpc>
              <a:spcBef>
                <a:spcPts val="1000"/>
              </a:spcBef>
              <a:spcAft>
                <a:spcPts val="0"/>
              </a:spcAft>
              <a:buClr>
                <a:schemeClr val="dk1"/>
              </a:buClr>
              <a:buSzPts val="5400"/>
              <a:buFont typeface="Arial"/>
              <a:buChar char="•"/>
              <a:defRPr sz="5400" b="1"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40" name="Google Shape;40;p24"/>
          <p:cNvSpPr txBox="1">
            <a:spLocks noGrp="1"/>
          </p:cNvSpPr>
          <p:nvPr>
            <p:ph type="body" idx="2"/>
          </p:nvPr>
        </p:nvSpPr>
        <p:spPr>
          <a:xfrm>
            <a:off x="592548" y="4587332"/>
            <a:ext cx="4573587" cy="899067"/>
          </a:xfrm>
          <a:prstGeom prst="rect">
            <a:avLst/>
          </a:prstGeom>
          <a:noFill/>
          <a:ln>
            <a:noFill/>
          </a:ln>
        </p:spPr>
        <p:txBody>
          <a:bodyPr spcFirstLastPara="1" wrap="square" lIns="91425" tIns="45700" rIns="91425" bIns="45700" anchor="b" anchorCtr="0">
            <a:no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extLst>
      <p:ext uri="{BB962C8B-B14F-4D97-AF65-F5344CB8AC3E}">
        <p14:creationId xmlns:p14="http://schemas.microsoft.com/office/powerpoint/2010/main" val="1717106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userDrawn="1">
  <p:cSld name="Introduction">
    <p:spTree>
      <p:nvGrpSpPr>
        <p:cNvPr id="1" name="Shape 41"/>
        <p:cNvGrpSpPr/>
        <p:nvPr/>
      </p:nvGrpSpPr>
      <p:grpSpPr>
        <a:xfrm>
          <a:off x="0" y="0"/>
          <a:ext cx="0" cy="0"/>
          <a:chOff x="0" y="0"/>
          <a:chExt cx="0" cy="0"/>
        </a:xfrm>
      </p:grpSpPr>
      <p:sp>
        <p:nvSpPr>
          <p:cNvPr id="42" name="Google Shape;42;p25"/>
          <p:cNvSpPr/>
          <p:nvPr/>
        </p:nvSpPr>
        <p:spPr>
          <a:xfrm>
            <a:off x="283444" y="6293358"/>
            <a:ext cx="11625112" cy="0"/>
          </a:xfrm>
          <a:custGeom>
            <a:avLst/>
            <a:gdLst/>
            <a:ahLst/>
            <a:cxnLst/>
            <a:rect l="l" t="t" r="r" b="b"/>
            <a:pathLst>
              <a:path w="9324975" h="120000" extrusionOk="0">
                <a:moveTo>
                  <a:pt x="0" y="0"/>
                </a:moveTo>
                <a:lnTo>
                  <a:pt x="9324975" y="0"/>
                </a:lnTo>
              </a:path>
            </a:pathLst>
          </a:custGeom>
          <a:no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venir"/>
              <a:ea typeface="Avenir"/>
              <a:cs typeface="Times New Roman" panose="02020603050405020304" pitchFamily="18" charset="0"/>
              <a:sym typeface="Avenir"/>
            </a:endParaRPr>
          </a:p>
        </p:txBody>
      </p:sp>
      <p:sp>
        <p:nvSpPr>
          <p:cNvPr id="43" name="Google Shape;43;p25"/>
          <p:cNvSpPr/>
          <p:nvPr/>
        </p:nvSpPr>
        <p:spPr>
          <a:xfrm>
            <a:off x="5854700" y="6559550"/>
            <a:ext cx="215900" cy="228600"/>
          </a:xfrm>
          <a:custGeom>
            <a:avLst/>
            <a:gdLst/>
            <a:ahLst/>
            <a:cxnLst/>
            <a:rect l="l" t="t" r="r" b="b"/>
            <a:pathLst>
              <a:path w="215900" h="228600" extrusionOk="0">
                <a:moveTo>
                  <a:pt x="0" y="114300"/>
                </a:moveTo>
                <a:lnTo>
                  <a:pt x="8483" y="69809"/>
                </a:lnTo>
                <a:lnTo>
                  <a:pt x="31617" y="33477"/>
                </a:lnTo>
                <a:lnTo>
                  <a:pt x="65930" y="8982"/>
                </a:lnTo>
                <a:lnTo>
                  <a:pt x="107950" y="0"/>
                </a:lnTo>
                <a:lnTo>
                  <a:pt x="149969" y="8982"/>
                </a:lnTo>
                <a:lnTo>
                  <a:pt x="184282" y="33477"/>
                </a:lnTo>
                <a:lnTo>
                  <a:pt x="207416" y="69809"/>
                </a:lnTo>
                <a:lnTo>
                  <a:pt x="215900" y="114300"/>
                </a:lnTo>
                <a:lnTo>
                  <a:pt x="207416" y="158790"/>
                </a:lnTo>
                <a:lnTo>
                  <a:pt x="184282" y="195122"/>
                </a:lnTo>
                <a:lnTo>
                  <a:pt x="149969" y="219617"/>
                </a:lnTo>
                <a:lnTo>
                  <a:pt x="107950" y="228600"/>
                </a:lnTo>
                <a:lnTo>
                  <a:pt x="65930" y="219617"/>
                </a:lnTo>
                <a:lnTo>
                  <a:pt x="31617" y="195122"/>
                </a:lnTo>
                <a:lnTo>
                  <a:pt x="8483" y="158790"/>
                </a:lnTo>
                <a:lnTo>
                  <a:pt x="0" y="114300"/>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44" name="Google Shape;44;p25"/>
          <p:cNvSpPr txBox="1"/>
          <p:nvPr/>
        </p:nvSpPr>
        <p:spPr>
          <a:xfrm>
            <a:off x="960170" y="6442561"/>
            <a:ext cx="1358571"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dirty="0">
                <a:solidFill>
                  <a:srgbClr val="222A35"/>
                </a:solidFill>
                <a:latin typeface="Times New Roman" panose="02020603050405020304" pitchFamily="18" charset="0"/>
                <a:ea typeface="Avenir"/>
                <a:cs typeface="Times New Roman" panose="02020603050405020304" pitchFamily="18" charset="0"/>
                <a:sym typeface="Avenir"/>
              </a:rPr>
              <a:t>Introduction</a:t>
            </a:r>
            <a:endParaRPr sz="1400" b="0" i="0" u="none" strike="noStrike" cap="none" dirty="0">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45" name="Google Shape;45;p25"/>
          <p:cNvSpPr txBox="1"/>
          <p:nvPr/>
        </p:nvSpPr>
        <p:spPr>
          <a:xfrm>
            <a:off x="3470417" y="6442562"/>
            <a:ext cx="845028"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Analysis</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46" name="Google Shape;46;p25"/>
          <p:cNvSpPr txBox="1"/>
          <p:nvPr/>
        </p:nvSpPr>
        <p:spPr>
          <a:xfrm>
            <a:off x="5531933" y="6448684"/>
            <a:ext cx="977625"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Solution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47" name="Google Shape;47;p25"/>
          <p:cNvSpPr txBox="1"/>
          <p:nvPr/>
        </p:nvSpPr>
        <p:spPr>
          <a:xfrm>
            <a:off x="9797152" y="6448684"/>
            <a:ext cx="1152960"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Impact</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48" name="Google Shape;48;p25"/>
          <p:cNvSpPr/>
          <p:nvPr/>
        </p:nvSpPr>
        <p:spPr>
          <a:xfrm>
            <a:off x="1105924" y="6240893"/>
            <a:ext cx="1067062" cy="104929"/>
          </a:xfrm>
          <a:prstGeom prst="rect">
            <a:avLst/>
          </a:prstGeom>
          <a:solidFill>
            <a:srgbClr val="026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49" name="Google Shape;49;p25"/>
          <p:cNvSpPr txBox="1"/>
          <p:nvPr/>
        </p:nvSpPr>
        <p:spPr>
          <a:xfrm>
            <a:off x="7479472" y="6442562"/>
            <a:ext cx="1414289"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Implementation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50" name="Google Shape;50;p25"/>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51" name="Google Shape;51;p25"/>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accent1"/>
              </a:buClr>
              <a:buSzPts val="1600"/>
              <a:buFont typeface="Arial"/>
              <a:buNone/>
              <a:defRPr sz="1600" b="0" i="1" u="none" strike="noStrike" cap="none">
                <a:solidFill>
                  <a:schemeClr val="accent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cxnSp>
        <p:nvCxnSpPr>
          <p:cNvPr id="52" name="Google Shape;52;p25"/>
          <p:cNvCxnSpPr/>
          <p:nvPr/>
        </p:nvCxnSpPr>
        <p:spPr>
          <a:xfrm>
            <a:off x="284744" y="759779"/>
            <a:ext cx="10423896" cy="0"/>
          </a:xfrm>
          <a:prstGeom prst="straightConnector1">
            <a:avLst/>
          </a:prstGeom>
          <a:noFill/>
          <a:ln w="12700" cap="flat" cmpd="sng">
            <a:solidFill>
              <a:schemeClr val="dk1"/>
            </a:solidFill>
            <a:prstDash val="solid"/>
            <a:miter lim="800000"/>
            <a:headEnd type="none" w="sm" len="sm"/>
            <a:tailEnd type="none" w="sm" len="sm"/>
          </a:ln>
        </p:spPr>
      </p:cxnSp>
      <p:sp>
        <p:nvSpPr>
          <p:cNvPr id="53" name="Google Shape;53;p25"/>
          <p:cNvSpPr txBox="1"/>
          <p:nvPr/>
        </p:nvSpPr>
        <p:spPr>
          <a:xfrm>
            <a:off x="9423400" y="6480175"/>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a:solidFill>
                  <a:schemeClr val="dk2"/>
                </a:solidFill>
                <a:latin typeface="Times New Roman" panose="02020603050405020304" pitchFamily="18" charset="0"/>
                <a:ea typeface="Avenir"/>
                <a:cs typeface="Times New Roman" panose="02020603050405020304" pitchFamily="18" charset="0"/>
                <a:sym typeface="Avenir"/>
              </a:rPr>
              <a:t>‹#›</a:t>
            </a:fld>
            <a:endParaRPr sz="1200" b="0" i="0">
              <a:solidFill>
                <a:schemeClr val="dk2"/>
              </a:solidFill>
              <a:latin typeface="Times New Roman" panose="02020603050405020304" pitchFamily="18" charset="0"/>
              <a:ea typeface="Avenir"/>
              <a:cs typeface="Times New Roman" panose="02020603050405020304" pitchFamily="18" charset="0"/>
              <a:sym typeface="Avenir"/>
            </a:endParaRPr>
          </a:p>
        </p:txBody>
      </p:sp>
      <p:pic>
        <p:nvPicPr>
          <p:cNvPr id="3" name="Picture 2" descr="A green and black text&#10;&#10;Description automatically generated">
            <a:extLst>
              <a:ext uri="{FF2B5EF4-FFF2-40B4-BE49-F238E27FC236}">
                <a16:creationId xmlns:a16="http://schemas.microsoft.com/office/drawing/2014/main" id="{C48F0E58-A68C-0A80-F9DE-5C83A32720CC}"/>
              </a:ext>
            </a:extLst>
          </p:cNvPr>
          <p:cNvPicPr>
            <a:picLocks noChangeAspect="1"/>
          </p:cNvPicPr>
          <p:nvPr userDrawn="1"/>
        </p:nvPicPr>
        <p:blipFill>
          <a:blip r:embed="rId2"/>
          <a:stretch>
            <a:fillRect/>
          </a:stretch>
        </p:blipFill>
        <p:spPr>
          <a:xfrm>
            <a:off x="11042408" y="0"/>
            <a:ext cx="993879" cy="84972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nalysis" userDrawn="1">
  <p:cSld name="Analysis">
    <p:spTree>
      <p:nvGrpSpPr>
        <p:cNvPr id="1" name="Shape 56"/>
        <p:cNvGrpSpPr/>
        <p:nvPr/>
      </p:nvGrpSpPr>
      <p:grpSpPr>
        <a:xfrm>
          <a:off x="0" y="0"/>
          <a:ext cx="0" cy="0"/>
          <a:chOff x="0" y="0"/>
          <a:chExt cx="0" cy="0"/>
        </a:xfrm>
      </p:grpSpPr>
      <p:sp>
        <p:nvSpPr>
          <p:cNvPr id="57" name="Google Shape;57;p26"/>
          <p:cNvSpPr/>
          <p:nvPr/>
        </p:nvSpPr>
        <p:spPr>
          <a:xfrm>
            <a:off x="283444" y="6293358"/>
            <a:ext cx="11625112" cy="0"/>
          </a:xfrm>
          <a:custGeom>
            <a:avLst/>
            <a:gdLst/>
            <a:ahLst/>
            <a:cxnLst/>
            <a:rect l="l" t="t" r="r" b="b"/>
            <a:pathLst>
              <a:path w="9324975" h="120000" extrusionOk="0">
                <a:moveTo>
                  <a:pt x="0" y="0"/>
                </a:moveTo>
                <a:lnTo>
                  <a:pt x="9324975" y="0"/>
                </a:lnTo>
              </a:path>
            </a:pathLst>
          </a:custGeom>
          <a:no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58" name="Google Shape;58;p26"/>
          <p:cNvSpPr/>
          <p:nvPr/>
        </p:nvSpPr>
        <p:spPr>
          <a:xfrm>
            <a:off x="5854700" y="6559550"/>
            <a:ext cx="215900" cy="228600"/>
          </a:xfrm>
          <a:custGeom>
            <a:avLst/>
            <a:gdLst/>
            <a:ahLst/>
            <a:cxnLst/>
            <a:rect l="l" t="t" r="r" b="b"/>
            <a:pathLst>
              <a:path w="215900" h="228600" extrusionOk="0">
                <a:moveTo>
                  <a:pt x="0" y="114300"/>
                </a:moveTo>
                <a:lnTo>
                  <a:pt x="8483" y="69809"/>
                </a:lnTo>
                <a:lnTo>
                  <a:pt x="31617" y="33477"/>
                </a:lnTo>
                <a:lnTo>
                  <a:pt x="65930" y="8982"/>
                </a:lnTo>
                <a:lnTo>
                  <a:pt x="107950" y="0"/>
                </a:lnTo>
                <a:lnTo>
                  <a:pt x="149969" y="8982"/>
                </a:lnTo>
                <a:lnTo>
                  <a:pt x="184282" y="33477"/>
                </a:lnTo>
                <a:lnTo>
                  <a:pt x="207416" y="69809"/>
                </a:lnTo>
                <a:lnTo>
                  <a:pt x="215900" y="114300"/>
                </a:lnTo>
                <a:lnTo>
                  <a:pt x="207416" y="158790"/>
                </a:lnTo>
                <a:lnTo>
                  <a:pt x="184282" y="195122"/>
                </a:lnTo>
                <a:lnTo>
                  <a:pt x="149969" y="219617"/>
                </a:lnTo>
                <a:lnTo>
                  <a:pt x="107950" y="228600"/>
                </a:lnTo>
                <a:lnTo>
                  <a:pt x="65930" y="219617"/>
                </a:lnTo>
                <a:lnTo>
                  <a:pt x="31617" y="195122"/>
                </a:lnTo>
                <a:lnTo>
                  <a:pt x="8483" y="158790"/>
                </a:lnTo>
                <a:lnTo>
                  <a:pt x="0" y="114300"/>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59" name="Google Shape;59;p26"/>
          <p:cNvSpPr txBox="1"/>
          <p:nvPr/>
        </p:nvSpPr>
        <p:spPr>
          <a:xfrm>
            <a:off x="960170" y="6442561"/>
            <a:ext cx="1358571"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Introduction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60" name="Google Shape;60;p26"/>
          <p:cNvSpPr txBox="1"/>
          <p:nvPr/>
        </p:nvSpPr>
        <p:spPr>
          <a:xfrm>
            <a:off x="3470417" y="6442562"/>
            <a:ext cx="845028"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Analysis</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61" name="Google Shape;61;p26"/>
          <p:cNvSpPr txBox="1"/>
          <p:nvPr/>
        </p:nvSpPr>
        <p:spPr>
          <a:xfrm>
            <a:off x="5531933" y="6448684"/>
            <a:ext cx="977625"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Solution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62" name="Google Shape;62;p26"/>
          <p:cNvSpPr txBox="1"/>
          <p:nvPr/>
        </p:nvSpPr>
        <p:spPr>
          <a:xfrm>
            <a:off x="9797152" y="6448684"/>
            <a:ext cx="1152960"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Impact</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63" name="Google Shape;63;p26"/>
          <p:cNvSpPr/>
          <p:nvPr/>
        </p:nvSpPr>
        <p:spPr>
          <a:xfrm>
            <a:off x="3359400" y="6240893"/>
            <a:ext cx="1067062" cy="104929"/>
          </a:xfrm>
          <a:prstGeom prst="rect">
            <a:avLst/>
          </a:prstGeom>
          <a:solidFill>
            <a:srgbClr val="026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64" name="Google Shape;64;p26"/>
          <p:cNvSpPr txBox="1"/>
          <p:nvPr/>
        </p:nvSpPr>
        <p:spPr>
          <a:xfrm>
            <a:off x="7479472" y="6442562"/>
            <a:ext cx="1414289"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Implementation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65" name="Google Shape;65;p26"/>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66" name="Google Shape;66;p26"/>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accent1"/>
              </a:buClr>
              <a:buSzPts val="1600"/>
              <a:buFont typeface="Arial"/>
              <a:buNone/>
              <a:defRPr sz="1600" b="0" i="1" u="none" strike="noStrike" cap="none">
                <a:solidFill>
                  <a:schemeClr val="accent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cxnSp>
        <p:nvCxnSpPr>
          <p:cNvPr id="67" name="Google Shape;67;p26"/>
          <p:cNvCxnSpPr/>
          <p:nvPr/>
        </p:nvCxnSpPr>
        <p:spPr>
          <a:xfrm>
            <a:off x="284744" y="759779"/>
            <a:ext cx="10423896" cy="0"/>
          </a:xfrm>
          <a:prstGeom prst="straightConnector1">
            <a:avLst/>
          </a:prstGeom>
          <a:noFill/>
          <a:ln w="12700" cap="flat" cmpd="sng">
            <a:solidFill>
              <a:schemeClr val="dk1"/>
            </a:solidFill>
            <a:prstDash val="solid"/>
            <a:miter lim="800000"/>
            <a:headEnd type="none" w="sm" len="sm"/>
            <a:tailEnd type="none" w="sm" len="sm"/>
          </a:ln>
        </p:spPr>
      </p:cxnSp>
      <p:sp>
        <p:nvSpPr>
          <p:cNvPr id="70" name="Google Shape;70;p26"/>
          <p:cNvSpPr txBox="1"/>
          <p:nvPr/>
        </p:nvSpPr>
        <p:spPr>
          <a:xfrm>
            <a:off x="9423400" y="6480175"/>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a:solidFill>
                  <a:schemeClr val="dk2"/>
                </a:solidFill>
                <a:latin typeface="Times New Roman" panose="02020603050405020304" pitchFamily="18" charset="0"/>
                <a:ea typeface="Avenir"/>
                <a:cs typeface="Times New Roman" panose="02020603050405020304" pitchFamily="18" charset="0"/>
                <a:sym typeface="Avenir"/>
              </a:rPr>
              <a:t>‹#›</a:t>
            </a:fld>
            <a:endParaRPr sz="1200" b="0" i="0">
              <a:solidFill>
                <a:schemeClr val="dk2"/>
              </a:solidFill>
              <a:latin typeface="Times New Roman" panose="02020603050405020304" pitchFamily="18" charset="0"/>
              <a:ea typeface="Avenir"/>
              <a:cs typeface="Times New Roman" panose="02020603050405020304" pitchFamily="18" charset="0"/>
              <a:sym typeface="Avenir"/>
            </a:endParaRPr>
          </a:p>
        </p:txBody>
      </p:sp>
      <p:pic>
        <p:nvPicPr>
          <p:cNvPr id="2" name="Picture 1" descr="A green and black text&#10;&#10;Description automatically generated">
            <a:extLst>
              <a:ext uri="{FF2B5EF4-FFF2-40B4-BE49-F238E27FC236}">
                <a16:creationId xmlns:a16="http://schemas.microsoft.com/office/drawing/2014/main" id="{1089E7BD-5365-3FEC-D090-37737B5667C4}"/>
              </a:ext>
            </a:extLst>
          </p:cNvPr>
          <p:cNvPicPr>
            <a:picLocks noChangeAspect="1"/>
          </p:cNvPicPr>
          <p:nvPr userDrawn="1"/>
        </p:nvPicPr>
        <p:blipFill>
          <a:blip r:embed="rId2"/>
          <a:stretch>
            <a:fillRect/>
          </a:stretch>
        </p:blipFill>
        <p:spPr>
          <a:xfrm>
            <a:off x="11042408" y="0"/>
            <a:ext cx="993879" cy="849729"/>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ution" userDrawn="1">
  <p:cSld name="Solution">
    <p:spTree>
      <p:nvGrpSpPr>
        <p:cNvPr id="1" name="Shape 72"/>
        <p:cNvGrpSpPr/>
        <p:nvPr/>
      </p:nvGrpSpPr>
      <p:grpSpPr>
        <a:xfrm>
          <a:off x="0" y="0"/>
          <a:ext cx="0" cy="0"/>
          <a:chOff x="0" y="0"/>
          <a:chExt cx="0" cy="0"/>
        </a:xfrm>
      </p:grpSpPr>
      <p:sp>
        <p:nvSpPr>
          <p:cNvPr id="73" name="Google Shape;73;p28"/>
          <p:cNvSpPr/>
          <p:nvPr/>
        </p:nvSpPr>
        <p:spPr>
          <a:xfrm>
            <a:off x="283444" y="6293358"/>
            <a:ext cx="11625112" cy="0"/>
          </a:xfrm>
          <a:custGeom>
            <a:avLst/>
            <a:gdLst/>
            <a:ahLst/>
            <a:cxnLst/>
            <a:rect l="l" t="t" r="r" b="b"/>
            <a:pathLst>
              <a:path w="9324975" h="120000" extrusionOk="0">
                <a:moveTo>
                  <a:pt x="0" y="0"/>
                </a:moveTo>
                <a:lnTo>
                  <a:pt x="9324975" y="0"/>
                </a:lnTo>
              </a:path>
            </a:pathLst>
          </a:custGeom>
          <a:no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74" name="Google Shape;74;p28"/>
          <p:cNvSpPr/>
          <p:nvPr/>
        </p:nvSpPr>
        <p:spPr>
          <a:xfrm>
            <a:off x="5854700" y="6559550"/>
            <a:ext cx="215900" cy="228600"/>
          </a:xfrm>
          <a:custGeom>
            <a:avLst/>
            <a:gdLst/>
            <a:ahLst/>
            <a:cxnLst/>
            <a:rect l="l" t="t" r="r" b="b"/>
            <a:pathLst>
              <a:path w="215900" h="228600" extrusionOk="0">
                <a:moveTo>
                  <a:pt x="0" y="114300"/>
                </a:moveTo>
                <a:lnTo>
                  <a:pt x="8483" y="69809"/>
                </a:lnTo>
                <a:lnTo>
                  <a:pt x="31617" y="33477"/>
                </a:lnTo>
                <a:lnTo>
                  <a:pt x="65930" y="8982"/>
                </a:lnTo>
                <a:lnTo>
                  <a:pt x="107950" y="0"/>
                </a:lnTo>
                <a:lnTo>
                  <a:pt x="149969" y="8982"/>
                </a:lnTo>
                <a:lnTo>
                  <a:pt x="184282" y="33477"/>
                </a:lnTo>
                <a:lnTo>
                  <a:pt x="207416" y="69809"/>
                </a:lnTo>
                <a:lnTo>
                  <a:pt x="215900" y="114300"/>
                </a:lnTo>
                <a:lnTo>
                  <a:pt x="207416" y="158790"/>
                </a:lnTo>
                <a:lnTo>
                  <a:pt x="184282" y="195122"/>
                </a:lnTo>
                <a:lnTo>
                  <a:pt x="149969" y="219617"/>
                </a:lnTo>
                <a:lnTo>
                  <a:pt x="107950" y="228600"/>
                </a:lnTo>
                <a:lnTo>
                  <a:pt x="65930" y="219617"/>
                </a:lnTo>
                <a:lnTo>
                  <a:pt x="31617" y="195122"/>
                </a:lnTo>
                <a:lnTo>
                  <a:pt x="8483" y="158790"/>
                </a:lnTo>
                <a:lnTo>
                  <a:pt x="0" y="114300"/>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75" name="Google Shape;75;p28"/>
          <p:cNvSpPr txBox="1"/>
          <p:nvPr/>
        </p:nvSpPr>
        <p:spPr>
          <a:xfrm>
            <a:off x="960170" y="6442561"/>
            <a:ext cx="1358571"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Introduction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76" name="Google Shape;76;p28"/>
          <p:cNvSpPr txBox="1"/>
          <p:nvPr/>
        </p:nvSpPr>
        <p:spPr>
          <a:xfrm>
            <a:off x="3470417" y="6442562"/>
            <a:ext cx="845028"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Analysis</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77" name="Google Shape;77;p28"/>
          <p:cNvSpPr txBox="1"/>
          <p:nvPr/>
        </p:nvSpPr>
        <p:spPr>
          <a:xfrm>
            <a:off x="5531933" y="6448684"/>
            <a:ext cx="977625"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Solution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78" name="Google Shape;78;p28"/>
          <p:cNvSpPr txBox="1"/>
          <p:nvPr/>
        </p:nvSpPr>
        <p:spPr>
          <a:xfrm>
            <a:off x="9797152" y="6448684"/>
            <a:ext cx="1152960"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Impact</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79" name="Google Shape;79;p28"/>
          <p:cNvSpPr/>
          <p:nvPr/>
        </p:nvSpPr>
        <p:spPr>
          <a:xfrm>
            <a:off x="5487214" y="6240893"/>
            <a:ext cx="1067062" cy="104929"/>
          </a:xfrm>
          <a:prstGeom prst="rect">
            <a:avLst/>
          </a:prstGeom>
          <a:solidFill>
            <a:srgbClr val="026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80" name="Google Shape;80;p28"/>
          <p:cNvSpPr txBox="1"/>
          <p:nvPr/>
        </p:nvSpPr>
        <p:spPr>
          <a:xfrm>
            <a:off x="7479472" y="6442562"/>
            <a:ext cx="1414289"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Implementation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81" name="Google Shape;81;p28"/>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82" name="Google Shape;82;p28"/>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accent1"/>
              </a:buClr>
              <a:buSzPts val="1600"/>
              <a:buFont typeface="Arial"/>
              <a:buNone/>
              <a:defRPr sz="1600" b="0" i="1" u="none" strike="noStrike" cap="none">
                <a:solidFill>
                  <a:schemeClr val="accent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cxnSp>
        <p:nvCxnSpPr>
          <p:cNvPr id="83" name="Google Shape;83;p28"/>
          <p:cNvCxnSpPr/>
          <p:nvPr/>
        </p:nvCxnSpPr>
        <p:spPr>
          <a:xfrm>
            <a:off x="284744" y="759779"/>
            <a:ext cx="10423896" cy="0"/>
          </a:xfrm>
          <a:prstGeom prst="straightConnector1">
            <a:avLst/>
          </a:prstGeom>
          <a:noFill/>
          <a:ln w="12700" cap="flat" cmpd="sng">
            <a:solidFill>
              <a:schemeClr val="dk1"/>
            </a:solidFill>
            <a:prstDash val="solid"/>
            <a:miter lim="800000"/>
            <a:headEnd type="none" w="sm" len="sm"/>
            <a:tailEnd type="none" w="sm" len="sm"/>
          </a:ln>
        </p:spPr>
      </p:cxnSp>
      <p:sp>
        <p:nvSpPr>
          <p:cNvPr id="86" name="Google Shape;86;p28"/>
          <p:cNvSpPr txBox="1"/>
          <p:nvPr/>
        </p:nvSpPr>
        <p:spPr>
          <a:xfrm>
            <a:off x="9423400" y="6480175"/>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a:solidFill>
                  <a:schemeClr val="dk2"/>
                </a:solidFill>
                <a:latin typeface="Times New Roman" panose="02020603050405020304" pitchFamily="18" charset="0"/>
                <a:ea typeface="Avenir"/>
                <a:cs typeface="Times New Roman" panose="02020603050405020304" pitchFamily="18" charset="0"/>
                <a:sym typeface="Avenir"/>
              </a:rPr>
              <a:t>‹#›</a:t>
            </a:fld>
            <a:endParaRPr sz="1200" b="0" i="0">
              <a:solidFill>
                <a:schemeClr val="dk2"/>
              </a:solidFill>
              <a:latin typeface="Times New Roman" panose="02020603050405020304" pitchFamily="18" charset="0"/>
              <a:ea typeface="Avenir"/>
              <a:cs typeface="Times New Roman" panose="02020603050405020304" pitchFamily="18" charset="0"/>
              <a:sym typeface="Avenir"/>
            </a:endParaRPr>
          </a:p>
        </p:txBody>
      </p:sp>
      <p:pic>
        <p:nvPicPr>
          <p:cNvPr id="2" name="Picture 1" descr="A green and black text&#10;&#10;Description automatically generated">
            <a:extLst>
              <a:ext uri="{FF2B5EF4-FFF2-40B4-BE49-F238E27FC236}">
                <a16:creationId xmlns:a16="http://schemas.microsoft.com/office/drawing/2014/main" id="{53EF846A-86FD-C583-8547-E28F4E0B9443}"/>
              </a:ext>
            </a:extLst>
          </p:cNvPr>
          <p:cNvPicPr>
            <a:picLocks noChangeAspect="1"/>
          </p:cNvPicPr>
          <p:nvPr userDrawn="1"/>
        </p:nvPicPr>
        <p:blipFill>
          <a:blip r:embed="rId2"/>
          <a:stretch>
            <a:fillRect/>
          </a:stretch>
        </p:blipFill>
        <p:spPr>
          <a:xfrm>
            <a:off x="11042408" y="0"/>
            <a:ext cx="993879" cy="84972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plementation" userDrawn="1">
  <p:cSld name="Implementation">
    <p:spTree>
      <p:nvGrpSpPr>
        <p:cNvPr id="1" name="Shape 87"/>
        <p:cNvGrpSpPr/>
        <p:nvPr/>
      </p:nvGrpSpPr>
      <p:grpSpPr>
        <a:xfrm>
          <a:off x="0" y="0"/>
          <a:ext cx="0" cy="0"/>
          <a:chOff x="0" y="0"/>
          <a:chExt cx="0" cy="0"/>
        </a:xfrm>
      </p:grpSpPr>
      <p:sp>
        <p:nvSpPr>
          <p:cNvPr id="88" name="Google Shape;88;p29"/>
          <p:cNvSpPr/>
          <p:nvPr/>
        </p:nvSpPr>
        <p:spPr>
          <a:xfrm>
            <a:off x="283444" y="6293358"/>
            <a:ext cx="11625112" cy="0"/>
          </a:xfrm>
          <a:custGeom>
            <a:avLst/>
            <a:gdLst/>
            <a:ahLst/>
            <a:cxnLst/>
            <a:rect l="l" t="t" r="r" b="b"/>
            <a:pathLst>
              <a:path w="9324975" h="120000" extrusionOk="0">
                <a:moveTo>
                  <a:pt x="0" y="0"/>
                </a:moveTo>
                <a:lnTo>
                  <a:pt x="9324975" y="0"/>
                </a:lnTo>
              </a:path>
            </a:pathLst>
          </a:custGeom>
          <a:no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89" name="Google Shape;89;p29"/>
          <p:cNvSpPr/>
          <p:nvPr/>
        </p:nvSpPr>
        <p:spPr>
          <a:xfrm>
            <a:off x="5854700" y="6559550"/>
            <a:ext cx="215900" cy="228600"/>
          </a:xfrm>
          <a:custGeom>
            <a:avLst/>
            <a:gdLst/>
            <a:ahLst/>
            <a:cxnLst/>
            <a:rect l="l" t="t" r="r" b="b"/>
            <a:pathLst>
              <a:path w="215900" h="228600" extrusionOk="0">
                <a:moveTo>
                  <a:pt x="0" y="114300"/>
                </a:moveTo>
                <a:lnTo>
                  <a:pt x="8483" y="69809"/>
                </a:lnTo>
                <a:lnTo>
                  <a:pt x="31617" y="33477"/>
                </a:lnTo>
                <a:lnTo>
                  <a:pt x="65930" y="8982"/>
                </a:lnTo>
                <a:lnTo>
                  <a:pt x="107950" y="0"/>
                </a:lnTo>
                <a:lnTo>
                  <a:pt x="149969" y="8982"/>
                </a:lnTo>
                <a:lnTo>
                  <a:pt x="184282" y="33477"/>
                </a:lnTo>
                <a:lnTo>
                  <a:pt x="207416" y="69809"/>
                </a:lnTo>
                <a:lnTo>
                  <a:pt x="215900" y="114300"/>
                </a:lnTo>
                <a:lnTo>
                  <a:pt x="207416" y="158790"/>
                </a:lnTo>
                <a:lnTo>
                  <a:pt x="184282" y="195122"/>
                </a:lnTo>
                <a:lnTo>
                  <a:pt x="149969" y="219617"/>
                </a:lnTo>
                <a:lnTo>
                  <a:pt x="107950" y="228600"/>
                </a:lnTo>
                <a:lnTo>
                  <a:pt x="65930" y="219617"/>
                </a:lnTo>
                <a:lnTo>
                  <a:pt x="31617" y="195122"/>
                </a:lnTo>
                <a:lnTo>
                  <a:pt x="8483" y="158790"/>
                </a:lnTo>
                <a:lnTo>
                  <a:pt x="0" y="114300"/>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90" name="Google Shape;90;p29"/>
          <p:cNvSpPr txBox="1"/>
          <p:nvPr/>
        </p:nvSpPr>
        <p:spPr>
          <a:xfrm>
            <a:off x="960170" y="6442561"/>
            <a:ext cx="1358571"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Introduction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91" name="Google Shape;91;p29"/>
          <p:cNvSpPr txBox="1"/>
          <p:nvPr/>
        </p:nvSpPr>
        <p:spPr>
          <a:xfrm>
            <a:off x="3470417" y="6442562"/>
            <a:ext cx="845028"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Analysis</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92" name="Google Shape;92;p29"/>
          <p:cNvSpPr txBox="1"/>
          <p:nvPr/>
        </p:nvSpPr>
        <p:spPr>
          <a:xfrm>
            <a:off x="5531933" y="6448684"/>
            <a:ext cx="977625"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Solution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93" name="Google Shape;93;p29"/>
          <p:cNvSpPr txBox="1"/>
          <p:nvPr/>
        </p:nvSpPr>
        <p:spPr>
          <a:xfrm>
            <a:off x="7479472" y="6442562"/>
            <a:ext cx="1414289"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Implementation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94" name="Google Shape;94;p29"/>
          <p:cNvSpPr txBox="1"/>
          <p:nvPr/>
        </p:nvSpPr>
        <p:spPr>
          <a:xfrm>
            <a:off x="9797152" y="6448684"/>
            <a:ext cx="1152960"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Impact</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95" name="Google Shape;95;p29"/>
          <p:cNvSpPr/>
          <p:nvPr/>
        </p:nvSpPr>
        <p:spPr>
          <a:xfrm>
            <a:off x="7653085" y="6240893"/>
            <a:ext cx="1067062" cy="104929"/>
          </a:xfrm>
          <a:prstGeom prst="rect">
            <a:avLst/>
          </a:prstGeom>
          <a:solidFill>
            <a:srgbClr val="026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96" name="Google Shape;96;p29"/>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97" name="Google Shape;97;p29"/>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accent1"/>
              </a:buClr>
              <a:buSzPts val="1600"/>
              <a:buFont typeface="Arial"/>
              <a:buNone/>
              <a:defRPr sz="1600" b="0" i="1" u="none" strike="noStrike" cap="none">
                <a:solidFill>
                  <a:schemeClr val="accent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cxnSp>
        <p:nvCxnSpPr>
          <p:cNvPr id="98" name="Google Shape;98;p29"/>
          <p:cNvCxnSpPr/>
          <p:nvPr/>
        </p:nvCxnSpPr>
        <p:spPr>
          <a:xfrm>
            <a:off x="284744" y="759779"/>
            <a:ext cx="10423896" cy="0"/>
          </a:xfrm>
          <a:prstGeom prst="straightConnector1">
            <a:avLst/>
          </a:prstGeom>
          <a:noFill/>
          <a:ln w="12700" cap="flat" cmpd="sng">
            <a:solidFill>
              <a:schemeClr val="dk1"/>
            </a:solidFill>
            <a:prstDash val="solid"/>
            <a:miter lim="800000"/>
            <a:headEnd type="none" w="sm" len="sm"/>
            <a:tailEnd type="none" w="sm" len="sm"/>
          </a:ln>
        </p:spPr>
      </p:cxnSp>
      <p:sp>
        <p:nvSpPr>
          <p:cNvPr id="101" name="Google Shape;101;p29"/>
          <p:cNvSpPr txBox="1"/>
          <p:nvPr/>
        </p:nvSpPr>
        <p:spPr>
          <a:xfrm>
            <a:off x="9423400" y="6480175"/>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a:solidFill>
                  <a:schemeClr val="dk2"/>
                </a:solidFill>
                <a:latin typeface="Times New Roman" panose="02020603050405020304" pitchFamily="18" charset="0"/>
                <a:ea typeface="Avenir"/>
                <a:cs typeface="Times New Roman" panose="02020603050405020304" pitchFamily="18" charset="0"/>
                <a:sym typeface="Avenir"/>
              </a:rPr>
              <a:t>‹#›</a:t>
            </a:fld>
            <a:endParaRPr sz="1200" b="0" i="0">
              <a:solidFill>
                <a:schemeClr val="dk2"/>
              </a:solidFill>
              <a:latin typeface="Times New Roman" panose="02020603050405020304" pitchFamily="18" charset="0"/>
              <a:ea typeface="Avenir"/>
              <a:cs typeface="Times New Roman" panose="02020603050405020304" pitchFamily="18" charset="0"/>
              <a:sym typeface="Avenir"/>
            </a:endParaRPr>
          </a:p>
        </p:txBody>
      </p:sp>
      <p:pic>
        <p:nvPicPr>
          <p:cNvPr id="2" name="Picture 1" descr="A green and black text&#10;&#10;Description automatically generated">
            <a:extLst>
              <a:ext uri="{FF2B5EF4-FFF2-40B4-BE49-F238E27FC236}">
                <a16:creationId xmlns:a16="http://schemas.microsoft.com/office/drawing/2014/main" id="{E9581942-0AE0-CA28-78EA-ACB1D5D1C2AD}"/>
              </a:ext>
            </a:extLst>
          </p:cNvPr>
          <p:cNvPicPr>
            <a:picLocks noChangeAspect="1"/>
          </p:cNvPicPr>
          <p:nvPr userDrawn="1"/>
        </p:nvPicPr>
        <p:blipFill>
          <a:blip r:embed="rId2"/>
          <a:stretch>
            <a:fillRect/>
          </a:stretch>
        </p:blipFill>
        <p:spPr>
          <a:xfrm>
            <a:off x="11042408" y="0"/>
            <a:ext cx="993879" cy="849729"/>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pact" userDrawn="1">
  <p:cSld name="Impact">
    <p:spTree>
      <p:nvGrpSpPr>
        <p:cNvPr id="1" name="Shape 102"/>
        <p:cNvGrpSpPr/>
        <p:nvPr/>
      </p:nvGrpSpPr>
      <p:grpSpPr>
        <a:xfrm>
          <a:off x="0" y="0"/>
          <a:ext cx="0" cy="0"/>
          <a:chOff x="0" y="0"/>
          <a:chExt cx="0" cy="0"/>
        </a:xfrm>
      </p:grpSpPr>
      <p:sp>
        <p:nvSpPr>
          <p:cNvPr id="103" name="Google Shape;103;p30"/>
          <p:cNvSpPr/>
          <p:nvPr/>
        </p:nvSpPr>
        <p:spPr>
          <a:xfrm>
            <a:off x="283444" y="6293358"/>
            <a:ext cx="11625112" cy="0"/>
          </a:xfrm>
          <a:custGeom>
            <a:avLst/>
            <a:gdLst/>
            <a:ahLst/>
            <a:cxnLst/>
            <a:rect l="l" t="t" r="r" b="b"/>
            <a:pathLst>
              <a:path w="9324975" h="120000" extrusionOk="0">
                <a:moveTo>
                  <a:pt x="0" y="0"/>
                </a:moveTo>
                <a:lnTo>
                  <a:pt x="9324975" y="0"/>
                </a:lnTo>
              </a:path>
            </a:pathLst>
          </a:custGeom>
          <a:no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104" name="Google Shape;104;p30"/>
          <p:cNvSpPr/>
          <p:nvPr/>
        </p:nvSpPr>
        <p:spPr>
          <a:xfrm>
            <a:off x="5854700" y="6559550"/>
            <a:ext cx="215900" cy="228600"/>
          </a:xfrm>
          <a:custGeom>
            <a:avLst/>
            <a:gdLst/>
            <a:ahLst/>
            <a:cxnLst/>
            <a:rect l="l" t="t" r="r" b="b"/>
            <a:pathLst>
              <a:path w="215900" h="228600" extrusionOk="0">
                <a:moveTo>
                  <a:pt x="0" y="114300"/>
                </a:moveTo>
                <a:lnTo>
                  <a:pt x="8483" y="69809"/>
                </a:lnTo>
                <a:lnTo>
                  <a:pt x="31617" y="33477"/>
                </a:lnTo>
                <a:lnTo>
                  <a:pt x="65930" y="8982"/>
                </a:lnTo>
                <a:lnTo>
                  <a:pt x="107950" y="0"/>
                </a:lnTo>
                <a:lnTo>
                  <a:pt x="149969" y="8982"/>
                </a:lnTo>
                <a:lnTo>
                  <a:pt x="184282" y="33477"/>
                </a:lnTo>
                <a:lnTo>
                  <a:pt x="207416" y="69809"/>
                </a:lnTo>
                <a:lnTo>
                  <a:pt x="215900" y="114300"/>
                </a:lnTo>
                <a:lnTo>
                  <a:pt x="207416" y="158790"/>
                </a:lnTo>
                <a:lnTo>
                  <a:pt x="184282" y="195122"/>
                </a:lnTo>
                <a:lnTo>
                  <a:pt x="149969" y="219617"/>
                </a:lnTo>
                <a:lnTo>
                  <a:pt x="107950" y="228600"/>
                </a:lnTo>
                <a:lnTo>
                  <a:pt x="65930" y="219617"/>
                </a:lnTo>
                <a:lnTo>
                  <a:pt x="31617" y="195122"/>
                </a:lnTo>
                <a:lnTo>
                  <a:pt x="8483" y="158790"/>
                </a:lnTo>
                <a:lnTo>
                  <a:pt x="0" y="114300"/>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105" name="Google Shape;105;p30"/>
          <p:cNvSpPr txBox="1"/>
          <p:nvPr/>
        </p:nvSpPr>
        <p:spPr>
          <a:xfrm>
            <a:off x="960170" y="6442561"/>
            <a:ext cx="1358571"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Introduction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106" name="Google Shape;106;p30"/>
          <p:cNvSpPr txBox="1"/>
          <p:nvPr/>
        </p:nvSpPr>
        <p:spPr>
          <a:xfrm>
            <a:off x="3470417" y="6442562"/>
            <a:ext cx="845028"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Analysis</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107" name="Google Shape;107;p30"/>
          <p:cNvSpPr txBox="1"/>
          <p:nvPr/>
        </p:nvSpPr>
        <p:spPr>
          <a:xfrm>
            <a:off x="5531933" y="6448684"/>
            <a:ext cx="977625"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Solution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108" name="Google Shape;108;p30"/>
          <p:cNvSpPr txBox="1"/>
          <p:nvPr/>
        </p:nvSpPr>
        <p:spPr>
          <a:xfrm>
            <a:off x="9797152" y="6448684"/>
            <a:ext cx="1152960"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Impact</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109" name="Google Shape;109;p30"/>
          <p:cNvSpPr/>
          <p:nvPr/>
        </p:nvSpPr>
        <p:spPr>
          <a:xfrm>
            <a:off x="9840101" y="6239285"/>
            <a:ext cx="1067062" cy="104929"/>
          </a:xfrm>
          <a:prstGeom prst="rect">
            <a:avLst/>
          </a:prstGeom>
          <a:solidFill>
            <a:srgbClr val="026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110" name="Google Shape;110;p30"/>
          <p:cNvSpPr txBox="1"/>
          <p:nvPr/>
        </p:nvSpPr>
        <p:spPr>
          <a:xfrm>
            <a:off x="7479472" y="6442562"/>
            <a:ext cx="1414289"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rPr>
              <a:t>Implementation</a:t>
            </a:r>
            <a:endParaRPr sz="1400" b="0" i="0" u="none" strike="noStrike" cap="none">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111" name="Google Shape;111;p30"/>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12" name="Google Shape;112;p30"/>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accent1"/>
              </a:buClr>
              <a:buSzPts val="1600"/>
              <a:buFont typeface="Arial"/>
              <a:buNone/>
              <a:defRPr sz="1600" b="0" i="1" u="none" strike="noStrike" cap="none">
                <a:solidFill>
                  <a:schemeClr val="accent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dirty="0"/>
          </a:p>
        </p:txBody>
      </p:sp>
      <p:cxnSp>
        <p:nvCxnSpPr>
          <p:cNvPr id="113" name="Google Shape;113;p30"/>
          <p:cNvCxnSpPr/>
          <p:nvPr/>
        </p:nvCxnSpPr>
        <p:spPr>
          <a:xfrm>
            <a:off x="284744" y="759779"/>
            <a:ext cx="10423896" cy="0"/>
          </a:xfrm>
          <a:prstGeom prst="straightConnector1">
            <a:avLst/>
          </a:prstGeom>
          <a:noFill/>
          <a:ln w="12700" cap="flat" cmpd="sng">
            <a:solidFill>
              <a:schemeClr val="dk1"/>
            </a:solidFill>
            <a:prstDash val="solid"/>
            <a:miter lim="800000"/>
            <a:headEnd type="none" w="sm" len="sm"/>
            <a:tailEnd type="none" w="sm" len="sm"/>
          </a:ln>
        </p:spPr>
      </p:cxnSp>
      <p:sp>
        <p:nvSpPr>
          <p:cNvPr id="116" name="Google Shape;116;p30"/>
          <p:cNvSpPr txBox="1"/>
          <p:nvPr/>
        </p:nvSpPr>
        <p:spPr>
          <a:xfrm>
            <a:off x="9423400" y="6480175"/>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a:solidFill>
                  <a:schemeClr val="dk2"/>
                </a:solidFill>
                <a:latin typeface="Times New Roman" panose="02020603050405020304" pitchFamily="18" charset="0"/>
                <a:ea typeface="Avenir"/>
                <a:cs typeface="Times New Roman" panose="02020603050405020304" pitchFamily="18" charset="0"/>
                <a:sym typeface="Avenir"/>
              </a:rPr>
              <a:t>‹#›</a:t>
            </a:fld>
            <a:endParaRPr sz="1200" b="0" i="0">
              <a:solidFill>
                <a:schemeClr val="dk2"/>
              </a:solidFill>
              <a:latin typeface="Times New Roman" panose="02020603050405020304" pitchFamily="18" charset="0"/>
              <a:ea typeface="Avenir"/>
              <a:cs typeface="Times New Roman" panose="02020603050405020304" pitchFamily="18" charset="0"/>
              <a:sym typeface="Avenir"/>
            </a:endParaRPr>
          </a:p>
        </p:txBody>
      </p:sp>
      <p:pic>
        <p:nvPicPr>
          <p:cNvPr id="2" name="Picture 1" descr="A green and black text&#10;&#10;Description automatically generated">
            <a:extLst>
              <a:ext uri="{FF2B5EF4-FFF2-40B4-BE49-F238E27FC236}">
                <a16:creationId xmlns:a16="http://schemas.microsoft.com/office/drawing/2014/main" id="{58604896-1F5F-002B-FB47-0FBC1218FE25}"/>
              </a:ext>
            </a:extLst>
          </p:cNvPr>
          <p:cNvPicPr>
            <a:picLocks noChangeAspect="1"/>
          </p:cNvPicPr>
          <p:nvPr userDrawn="1"/>
        </p:nvPicPr>
        <p:blipFill>
          <a:blip r:embed="rId2"/>
          <a:stretch>
            <a:fillRect/>
          </a:stretch>
        </p:blipFill>
        <p:spPr>
          <a:xfrm>
            <a:off x="11042408" y="0"/>
            <a:ext cx="993879" cy="849729"/>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ution" preserve="1" userDrawn="1">
  <p:cSld name="1_Solution">
    <p:spTree>
      <p:nvGrpSpPr>
        <p:cNvPr id="1" name="Shape 72"/>
        <p:cNvGrpSpPr/>
        <p:nvPr/>
      </p:nvGrpSpPr>
      <p:grpSpPr>
        <a:xfrm>
          <a:off x="0" y="0"/>
          <a:ext cx="0" cy="0"/>
          <a:chOff x="0" y="0"/>
          <a:chExt cx="0" cy="0"/>
        </a:xfrm>
      </p:grpSpPr>
      <p:sp>
        <p:nvSpPr>
          <p:cNvPr id="73" name="Google Shape;73;p28"/>
          <p:cNvSpPr/>
          <p:nvPr/>
        </p:nvSpPr>
        <p:spPr>
          <a:xfrm>
            <a:off x="283444" y="6293358"/>
            <a:ext cx="11625112" cy="0"/>
          </a:xfrm>
          <a:custGeom>
            <a:avLst/>
            <a:gdLst/>
            <a:ahLst/>
            <a:cxnLst/>
            <a:rect l="l" t="t" r="r" b="b"/>
            <a:pathLst>
              <a:path w="9324975" h="120000" extrusionOk="0">
                <a:moveTo>
                  <a:pt x="0" y="0"/>
                </a:moveTo>
                <a:lnTo>
                  <a:pt x="9324975" y="0"/>
                </a:lnTo>
              </a:path>
            </a:pathLst>
          </a:custGeom>
          <a:noFill/>
          <a:ln w="9525" cap="flat" cmpd="sng">
            <a:solidFill>
              <a:schemeClr val="dk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74" name="Google Shape;74;p28"/>
          <p:cNvSpPr/>
          <p:nvPr/>
        </p:nvSpPr>
        <p:spPr>
          <a:xfrm>
            <a:off x="5854700" y="6559550"/>
            <a:ext cx="215900" cy="228600"/>
          </a:xfrm>
          <a:custGeom>
            <a:avLst/>
            <a:gdLst/>
            <a:ahLst/>
            <a:cxnLst/>
            <a:rect l="l" t="t" r="r" b="b"/>
            <a:pathLst>
              <a:path w="215900" h="228600" extrusionOk="0">
                <a:moveTo>
                  <a:pt x="0" y="114300"/>
                </a:moveTo>
                <a:lnTo>
                  <a:pt x="8483" y="69809"/>
                </a:lnTo>
                <a:lnTo>
                  <a:pt x="31617" y="33477"/>
                </a:lnTo>
                <a:lnTo>
                  <a:pt x="65930" y="8982"/>
                </a:lnTo>
                <a:lnTo>
                  <a:pt x="107950" y="0"/>
                </a:lnTo>
                <a:lnTo>
                  <a:pt x="149969" y="8982"/>
                </a:lnTo>
                <a:lnTo>
                  <a:pt x="184282" y="33477"/>
                </a:lnTo>
                <a:lnTo>
                  <a:pt x="207416" y="69809"/>
                </a:lnTo>
                <a:lnTo>
                  <a:pt x="215900" y="114300"/>
                </a:lnTo>
                <a:lnTo>
                  <a:pt x="207416" y="158790"/>
                </a:lnTo>
                <a:lnTo>
                  <a:pt x="184282" y="195122"/>
                </a:lnTo>
                <a:lnTo>
                  <a:pt x="149969" y="219617"/>
                </a:lnTo>
                <a:lnTo>
                  <a:pt x="107950" y="228600"/>
                </a:lnTo>
                <a:lnTo>
                  <a:pt x="65930" y="219617"/>
                </a:lnTo>
                <a:lnTo>
                  <a:pt x="31617" y="195122"/>
                </a:lnTo>
                <a:lnTo>
                  <a:pt x="8483" y="158790"/>
                </a:lnTo>
                <a:lnTo>
                  <a:pt x="0" y="114300"/>
                </a:lnTo>
                <a:close/>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77" name="Google Shape;77;p28"/>
          <p:cNvSpPr txBox="1"/>
          <p:nvPr/>
        </p:nvSpPr>
        <p:spPr>
          <a:xfrm>
            <a:off x="5531933" y="6448684"/>
            <a:ext cx="977625" cy="228909"/>
          </a:xfrm>
          <a:prstGeom prst="rect">
            <a:avLst/>
          </a:prstGeom>
          <a:solidFill>
            <a:srgbClr val="FFFFFF"/>
          </a:solidFill>
          <a:ln>
            <a:noFill/>
          </a:ln>
        </p:spPr>
        <p:txBody>
          <a:bodyPr spcFirstLastPara="1" wrap="square" lIns="0" tIns="13325" rIns="0" bIns="0" anchor="ctr" anchorCtr="0">
            <a:spAutoFit/>
          </a:bodyPr>
          <a:lstStyle/>
          <a:p>
            <a:pPr marL="12700" marR="0" lvl="0" indent="0" algn="ctr" rtl="0">
              <a:lnSpc>
                <a:spcPct val="100000"/>
              </a:lnSpc>
              <a:spcBef>
                <a:spcPts val="0"/>
              </a:spcBef>
              <a:spcAft>
                <a:spcPts val="0"/>
              </a:spcAft>
              <a:buClr>
                <a:srgbClr val="222A35"/>
              </a:buClr>
              <a:buSzPts val="1400"/>
              <a:buFont typeface="Avenir"/>
              <a:buNone/>
            </a:pPr>
            <a:r>
              <a:rPr lang="en-US" sz="1400" b="0" i="0" u="none" strike="noStrike" cap="none" dirty="0">
                <a:solidFill>
                  <a:srgbClr val="222A35"/>
                </a:solidFill>
                <a:latin typeface="Times New Roman" panose="02020603050405020304" pitchFamily="18" charset="0"/>
                <a:ea typeface="Avenir"/>
                <a:cs typeface="Times New Roman" panose="02020603050405020304" pitchFamily="18" charset="0"/>
                <a:sym typeface="Avenir"/>
              </a:rPr>
              <a:t>Appendix</a:t>
            </a:r>
            <a:endParaRPr sz="1400" b="0" i="0" u="none" strike="noStrike" cap="none" dirty="0">
              <a:solidFill>
                <a:srgbClr val="222A35"/>
              </a:solidFill>
              <a:latin typeface="Times New Roman" panose="02020603050405020304" pitchFamily="18" charset="0"/>
              <a:ea typeface="Avenir"/>
              <a:cs typeface="Times New Roman" panose="02020603050405020304" pitchFamily="18" charset="0"/>
              <a:sym typeface="Avenir"/>
            </a:endParaRPr>
          </a:p>
        </p:txBody>
      </p:sp>
      <p:sp>
        <p:nvSpPr>
          <p:cNvPr id="79" name="Google Shape;79;p28"/>
          <p:cNvSpPr/>
          <p:nvPr/>
        </p:nvSpPr>
        <p:spPr>
          <a:xfrm>
            <a:off x="5487214" y="6240893"/>
            <a:ext cx="1067062" cy="104929"/>
          </a:xfrm>
          <a:prstGeom prst="rect">
            <a:avLst/>
          </a:prstGeom>
          <a:solidFill>
            <a:srgbClr val="0261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81" name="Google Shape;81;p28"/>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82" name="Google Shape;82;p28"/>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1000"/>
              </a:spcBef>
              <a:spcAft>
                <a:spcPts val="0"/>
              </a:spcAft>
              <a:buClr>
                <a:schemeClr val="accent1"/>
              </a:buClr>
              <a:buSzPts val="1600"/>
              <a:buFont typeface="Arial"/>
              <a:buNone/>
              <a:defRPr sz="1600" b="0" i="1" u="none" strike="noStrike" cap="none">
                <a:solidFill>
                  <a:schemeClr val="accent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cxnSp>
        <p:nvCxnSpPr>
          <p:cNvPr id="83" name="Google Shape;83;p28"/>
          <p:cNvCxnSpPr/>
          <p:nvPr/>
        </p:nvCxnSpPr>
        <p:spPr>
          <a:xfrm>
            <a:off x="284744" y="759779"/>
            <a:ext cx="10423896" cy="0"/>
          </a:xfrm>
          <a:prstGeom prst="straightConnector1">
            <a:avLst/>
          </a:prstGeom>
          <a:noFill/>
          <a:ln w="12700" cap="flat" cmpd="sng">
            <a:solidFill>
              <a:schemeClr val="dk1"/>
            </a:solidFill>
            <a:prstDash val="solid"/>
            <a:miter lim="800000"/>
            <a:headEnd type="none" w="sm" len="sm"/>
            <a:tailEnd type="none" w="sm" len="sm"/>
          </a:ln>
        </p:spPr>
      </p:cxnSp>
      <p:sp>
        <p:nvSpPr>
          <p:cNvPr id="86" name="Google Shape;86;p28"/>
          <p:cNvSpPr txBox="1"/>
          <p:nvPr userDrawn="1"/>
        </p:nvSpPr>
        <p:spPr>
          <a:xfrm>
            <a:off x="9398767" y="6445293"/>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a:solidFill>
                  <a:schemeClr val="dk2"/>
                </a:solidFill>
                <a:latin typeface="Times New Roman" panose="02020603050405020304" pitchFamily="18" charset="0"/>
                <a:ea typeface="Avenir"/>
                <a:cs typeface="Times New Roman" panose="02020603050405020304" pitchFamily="18" charset="0"/>
                <a:sym typeface="Avenir"/>
              </a:rPr>
              <a:t>‹#›</a:t>
            </a:fld>
            <a:endParaRPr sz="1200" b="0" i="0">
              <a:solidFill>
                <a:schemeClr val="dk2"/>
              </a:solidFill>
              <a:latin typeface="Times New Roman" panose="02020603050405020304" pitchFamily="18" charset="0"/>
              <a:ea typeface="Avenir"/>
              <a:cs typeface="Times New Roman" panose="02020603050405020304" pitchFamily="18" charset="0"/>
              <a:sym typeface="Avenir"/>
            </a:endParaRPr>
          </a:p>
        </p:txBody>
      </p:sp>
      <p:pic>
        <p:nvPicPr>
          <p:cNvPr id="2" name="Picture 1" descr="A green and black text&#10;&#10;Description automatically generated">
            <a:extLst>
              <a:ext uri="{FF2B5EF4-FFF2-40B4-BE49-F238E27FC236}">
                <a16:creationId xmlns:a16="http://schemas.microsoft.com/office/drawing/2014/main" id="{53EF846A-86FD-C583-8547-E28F4E0B9443}"/>
              </a:ext>
            </a:extLst>
          </p:cNvPr>
          <p:cNvPicPr>
            <a:picLocks noChangeAspect="1"/>
          </p:cNvPicPr>
          <p:nvPr userDrawn="1"/>
        </p:nvPicPr>
        <p:blipFill>
          <a:blip r:embed="rId2"/>
          <a:stretch>
            <a:fillRect/>
          </a:stretch>
        </p:blipFill>
        <p:spPr>
          <a:xfrm>
            <a:off x="11042408" y="0"/>
            <a:ext cx="993879" cy="849729"/>
          </a:xfrm>
          <a:prstGeom prst="rect">
            <a:avLst/>
          </a:prstGeom>
        </p:spPr>
      </p:pic>
    </p:spTree>
    <p:extLst>
      <p:ext uri="{BB962C8B-B14F-4D97-AF65-F5344CB8AC3E}">
        <p14:creationId xmlns:p14="http://schemas.microsoft.com/office/powerpoint/2010/main" val="2038885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6" r:id="rId2"/>
    <p:sldLayoutId id="2147483650" r:id="rId3"/>
    <p:sldLayoutId id="2147483651" r:id="rId4"/>
    <p:sldLayoutId id="2147483653" r:id="rId5"/>
    <p:sldLayoutId id="2147483654" r:id="rId6"/>
    <p:sldLayoutId id="2147483655"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6.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2.svg"/><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sv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7.png"/><Relationship Id="rId3" Type="http://schemas.openxmlformats.org/officeDocument/2006/relationships/slideLayout" Target="../slideLayouts/slideLayout5.xml"/><Relationship Id="rId7" Type="http://schemas.openxmlformats.org/officeDocument/2006/relationships/image" Target="../media/image21.png"/><Relationship Id="rId12"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svg"/><Relationship Id="rId11" Type="http://schemas.openxmlformats.org/officeDocument/2006/relationships/image" Target="../media/image40.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notesSlide" Target="../notesSlides/notesSlide12.xml"/><Relationship Id="rId9" Type="http://schemas.openxmlformats.org/officeDocument/2006/relationships/image" Target="../media/image23.png"/><Relationship Id="rId14" Type="http://schemas.openxmlformats.org/officeDocument/2006/relationships/image" Target="../media/image38.sv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8.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2.svg"/><Relationship Id="rId11" Type="http://schemas.openxmlformats.org/officeDocument/2006/relationships/image" Target="../media/image37.png"/><Relationship Id="rId5" Type="http://schemas.openxmlformats.org/officeDocument/2006/relationships/image" Target="../media/image21.png"/><Relationship Id="rId10" Type="http://schemas.openxmlformats.org/officeDocument/2006/relationships/image" Target="../media/image43.png"/><Relationship Id="rId4" Type="http://schemas.openxmlformats.org/officeDocument/2006/relationships/image" Target="../media/image20.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8.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2.svg"/><Relationship Id="rId11" Type="http://schemas.openxmlformats.org/officeDocument/2006/relationships/image" Target="../media/image37.png"/><Relationship Id="rId5" Type="http://schemas.openxmlformats.org/officeDocument/2006/relationships/image" Target="../media/image21.png"/><Relationship Id="rId10" Type="http://schemas.openxmlformats.org/officeDocument/2006/relationships/image" Target="../media/image43.png"/><Relationship Id="rId4" Type="http://schemas.openxmlformats.org/officeDocument/2006/relationships/image" Target="../media/image20.sv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1.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4.svg"/><Relationship Id="rId11" Type="http://schemas.openxmlformats.org/officeDocument/2006/relationships/image" Target="../media/image38.svg"/><Relationship Id="rId5" Type="http://schemas.openxmlformats.org/officeDocument/2006/relationships/image" Target="../media/image23.png"/><Relationship Id="rId10"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6.sv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2.svg"/><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6.png"/><Relationship Id="rId4" Type="http://schemas.openxmlformats.org/officeDocument/2006/relationships/image" Target="../media/image20.sv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7.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1.svg"/><Relationship Id="rId11" Type="http://schemas.openxmlformats.org/officeDocument/2006/relationships/image" Target="../media/image66.jpg"/><Relationship Id="rId5" Type="http://schemas.openxmlformats.org/officeDocument/2006/relationships/image" Target="../media/image60.png"/><Relationship Id="rId10" Type="http://schemas.openxmlformats.org/officeDocument/2006/relationships/image" Target="../media/image65.jpg"/><Relationship Id="rId4" Type="http://schemas.openxmlformats.org/officeDocument/2006/relationships/image" Target="../media/image59.svg"/><Relationship Id="rId9" Type="http://schemas.openxmlformats.org/officeDocument/2006/relationships/image" Target="../media/image64.jpg"/></Relationships>
</file>

<file path=ppt/slides/_rels/slide2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slideLayout" Target="../slideLayouts/slideLayout8.xml"/><Relationship Id="rId7" Type="http://schemas.openxmlformats.org/officeDocument/2006/relationships/image" Target="../media/image2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notesSlide" Target="../notesSlides/notesSlide25.xml"/><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hyperlink" Target="https://en.wikipedia.org/wiki/Windows_7" TargetMode="External"/><Relationship Id="rId4" Type="http://schemas.openxmlformats.org/officeDocument/2006/relationships/hyperlink" Target="https://devblogs.microsoft.com/commandline/windows-command-line-backgrounder/"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21.png"/><Relationship Id="rId12"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svg"/><Relationship Id="rId11" Type="http://schemas.openxmlformats.org/officeDocument/2006/relationships/image" Target="../media/image32.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31.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Shape 121"/>
        <p:cNvGrpSpPr/>
        <p:nvPr/>
      </p:nvGrpSpPr>
      <p:grpSpPr>
        <a:xfrm>
          <a:off x="0" y="0"/>
          <a:ext cx="0" cy="0"/>
          <a:chOff x="0" y="0"/>
          <a:chExt cx="0" cy="0"/>
        </a:xfrm>
      </p:grpSpPr>
      <p:sp>
        <p:nvSpPr>
          <p:cNvPr id="2" name="Rectangle 1">
            <a:extLst>
              <a:ext uri="{FF2B5EF4-FFF2-40B4-BE49-F238E27FC236}">
                <a16:creationId xmlns:a16="http://schemas.microsoft.com/office/drawing/2014/main" id="{AB4E7324-0537-881C-AC67-AC8965EB9543}"/>
              </a:ext>
            </a:extLst>
          </p:cNvPr>
          <p:cNvSpPr/>
          <p:nvPr/>
        </p:nvSpPr>
        <p:spPr>
          <a:xfrm>
            <a:off x="0" y="2020186"/>
            <a:ext cx="12192000" cy="2913321"/>
          </a:xfrm>
          <a:prstGeom prst="rect">
            <a:avLst/>
          </a:prstGeom>
          <a:solidFill>
            <a:srgbClr val="212F2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err="1">
                <a:latin typeface="Times New Roman" panose="02020603050405020304" pitchFamily="18" charset="0"/>
                <a:cs typeface="Times New Roman" panose="02020603050405020304" pitchFamily="18" charset="0"/>
              </a:rPr>
              <a:t>EnergySharp</a:t>
            </a:r>
            <a:endParaRPr lang="en-US" sz="5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6A001D3-EA3D-95E5-C3D9-B98F943453C3}"/>
              </a:ext>
            </a:extLst>
          </p:cNvPr>
          <p:cNvSpPr txBox="1"/>
          <p:nvPr/>
        </p:nvSpPr>
        <p:spPr>
          <a:xfrm>
            <a:off x="5107172" y="2360429"/>
            <a:ext cx="1977656" cy="477054"/>
          </a:xfrm>
          <a:prstGeom prst="rect">
            <a:avLst/>
          </a:prstGeom>
          <a:noFill/>
        </p:spPr>
        <p:txBody>
          <a:bodyPr wrap="square" rtlCol="0">
            <a:spAutoFit/>
          </a:bodyPr>
          <a:lstStyle/>
          <a:p>
            <a:pPr algn="ctr"/>
            <a:r>
              <a:rPr lang="en-US" sz="2500" dirty="0" err="1">
                <a:solidFill>
                  <a:srgbClr val="00E192"/>
                </a:solidFill>
                <a:latin typeface="Times New Roman" panose="02020603050405020304" pitchFamily="18" charset="0"/>
                <a:cs typeface="Times New Roman" panose="02020603050405020304" pitchFamily="18" charset="0"/>
              </a:rPr>
              <a:t>BizEng</a:t>
            </a:r>
            <a:r>
              <a:rPr lang="en-US" sz="2500" dirty="0">
                <a:solidFill>
                  <a:srgbClr val="00E192"/>
                </a:solidFill>
                <a:latin typeface="Times New Roman" panose="02020603050405020304" pitchFamily="18" charset="0"/>
                <a:cs typeface="Times New Roman" panose="02020603050405020304" pitchFamily="18" charset="0"/>
              </a:rPr>
              <a:t> Team </a:t>
            </a:r>
          </a:p>
        </p:txBody>
      </p:sp>
      <p:sp>
        <p:nvSpPr>
          <p:cNvPr id="4" name="TextBox 3">
            <a:extLst>
              <a:ext uri="{FF2B5EF4-FFF2-40B4-BE49-F238E27FC236}">
                <a16:creationId xmlns:a16="http://schemas.microsoft.com/office/drawing/2014/main" id="{E0D31E10-3BBA-9392-C412-B4BD7C3F1EC6}"/>
              </a:ext>
            </a:extLst>
          </p:cNvPr>
          <p:cNvSpPr txBox="1"/>
          <p:nvPr/>
        </p:nvSpPr>
        <p:spPr>
          <a:xfrm>
            <a:off x="2844209" y="4169374"/>
            <a:ext cx="6503581" cy="477054"/>
          </a:xfrm>
          <a:prstGeom prst="rect">
            <a:avLst/>
          </a:prstGeom>
          <a:noFill/>
        </p:spPr>
        <p:txBody>
          <a:bodyPr wrap="square" rtlCol="0">
            <a:spAutoFit/>
          </a:bodyPr>
          <a:lstStyle/>
          <a:p>
            <a:pPr algn="ctr"/>
            <a:r>
              <a:rPr lang="en-US" sz="2500" dirty="0" err="1">
                <a:solidFill>
                  <a:srgbClr val="00E192"/>
                </a:solidFill>
                <a:latin typeface="Times New Roman" panose="02020603050405020304" pitchFamily="18" charset="0"/>
                <a:cs typeface="Times New Roman" panose="02020603050405020304" pitchFamily="18" charset="0"/>
              </a:rPr>
              <a:t>Yirui</a:t>
            </a:r>
            <a:r>
              <a:rPr lang="en-US" sz="2500" dirty="0">
                <a:solidFill>
                  <a:srgbClr val="00E192"/>
                </a:solidFill>
                <a:latin typeface="Times New Roman" panose="02020603050405020304" pitchFamily="18" charset="0"/>
                <a:cs typeface="Times New Roman" panose="02020603050405020304" pitchFamily="18" charset="0"/>
              </a:rPr>
              <a:t> Tao, </a:t>
            </a:r>
            <a:r>
              <a:rPr lang="en-US" sz="2500" dirty="0" err="1">
                <a:solidFill>
                  <a:srgbClr val="00E192"/>
                </a:solidFill>
                <a:latin typeface="Times New Roman" panose="02020603050405020304" pitchFamily="18" charset="0"/>
                <a:cs typeface="Times New Roman" panose="02020603050405020304" pitchFamily="18" charset="0"/>
              </a:rPr>
              <a:t>Binh</a:t>
            </a:r>
            <a:r>
              <a:rPr lang="en-US" sz="2500" dirty="0">
                <a:solidFill>
                  <a:srgbClr val="00E192"/>
                </a:solidFill>
                <a:latin typeface="Times New Roman" panose="02020603050405020304" pitchFamily="18" charset="0"/>
                <a:cs typeface="Times New Roman" panose="02020603050405020304" pitchFamily="18" charset="0"/>
              </a:rPr>
              <a:t> Mai, </a:t>
            </a:r>
            <a:r>
              <a:rPr lang="en-US" sz="2500" dirty="0" err="1">
                <a:solidFill>
                  <a:srgbClr val="00E192"/>
                </a:solidFill>
                <a:latin typeface="Times New Roman" panose="02020603050405020304" pitchFamily="18" charset="0"/>
                <a:cs typeface="Times New Roman" panose="02020603050405020304" pitchFamily="18" charset="0"/>
              </a:rPr>
              <a:t>Inho</a:t>
            </a:r>
            <a:r>
              <a:rPr lang="en-US" sz="2500" dirty="0">
                <a:solidFill>
                  <a:srgbClr val="00E192"/>
                </a:solidFill>
                <a:latin typeface="Times New Roman" panose="02020603050405020304" pitchFamily="18" charset="0"/>
                <a:cs typeface="Times New Roman" panose="02020603050405020304" pitchFamily="18" charset="0"/>
              </a:rPr>
              <a:t> Kim, Joy Lai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311" name="Google Shape;311;p6"/>
          <p:cNvSpPr/>
          <p:nvPr/>
        </p:nvSpPr>
        <p:spPr>
          <a:xfrm>
            <a:off x="317449" y="1417914"/>
            <a:ext cx="737900" cy="699850"/>
          </a:xfrm>
          <a:prstGeom prst="ellipse">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grpSp>
        <p:nvGrpSpPr>
          <p:cNvPr id="354" name="Google Shape;354;p6"/>
          <p:cNvGrpSpPr/>
          <p:nvPr/>
        </p:nvGrpSpPr>
        <p:grpSpPr>
          <a:xfrm>
            <a:off x="317449" y="-5176549"/>
            <a:ext cx="13343042" cy="9275167"/>
            <a:chOff x="3032405" y="-7324101"/>
            <a:chExt cx="13343042" cy="9275167"/>
          </a:xfrm>
        </p:grpSpPr>
        <p:sp>
          <p:nvSpPr>
            <p:cNvPr id="355" name="Google Shape;355;p6"/>
            <p:cNvSpPr/>
            <p:nvPr/>
          </p:nvSpPr>
          <p:spPr>
            <a:xfrm>
              <a:off x="14727038" y="-7324101"/>
              <a:ext cx="1648409" cy="67006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1">
                  <a:solidFill>
                    <a:srgbClr val="212F29"/>
                  </a:solidFill>
                  <a:latin typeface="Times New Roman" panose="02020603050405020304" pitchFamily="18" charset="0"/>
                  <a:ea typeface="Avenir"/>
                  <a:cs typeface="Times New Roman" panose="02020603050405020304" pitchFamily="18" charset="0"/>
                  <a:sym typeface="Avenir"/>
                </a:rPr>
                <a:t>Backend Code</a:t>
              </a:r>
              <a:endParaRPr dirty="0">
                <a:solidFill>
                  <a:srgbClr val="212F29"/>
                </a:solidFill>
                <a:latin typeface="Times New Roman" panose="02020603050405020304" pitchFamily="18" charset="0"/>
                <a:cs typeface="Times New Roman" panose="02020603050405020304" pitchFamily="18" charset="0"/>
              </a:endParaRPr>
            </a:p>
          </p:txBody>
        </p:sp>
        <p:sp>
          <p:nvSpPr>
            <p:cNvPr id="356" name="Google Shape;356;p6"/>
            <p:cNvSpPr/>
            <p:nvPr/>
          </p:nvSpPr>
          <p:spPr>
            <a:xfrm>
              <a:off x="3032405" y="1251216"/>
              <a:ext cx="737900" cy="699850"/>
            </a:xfrm>
            <a:prstGeom prst="ellipse">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grpSp>
      <p:cxnSp>
        <p:nvCxnSpPr>
          <p:cNvPr id="358" name="Google Shape;358;p6"/>
          <p:cNvCxnSpPr>
            <a:cxnSpLocks/>
          </p:cNvCxnSpPr>
          <p:nvPr/>
        </p:nvCxnSpPr>
        <p:spPr>
          <a:xfrm>
            <a:off x="352070" y="2943325"/>
            <a:ext cx="11381126" cy="0"/>
          </a:xfrm>
          <a:prstGeom prst="straightConnector1">
            <a:avLst/>
          </a:prstGeom>
          <a:noFill/>
          <a:ln w="19050" cap="flat" cmpd="sng">
            <a:solidFill>
              <a:srgbClr val="212F29"/>
            </a:solidFill>
            <a:prstDash val="dash"/>
            <a:miter lim="800000"/>
            <a:headEnd type="none" w="sm" len="sm"/>
            <a:tailEnd type="none" w="sm" len="sm"/>
          </a:ln>
        </p:spPr>
      </p:cxnSp>
      <p:grpSp>
        <p:nvGrpSpPr>
          <p:cNvPr id="359" name="Google Shape;359;p6"/>
          <p:cNvGrpSpPr/>
          <p:nvPr/>
        </p:nvGrpSpPr>
        <p:grpSpPr>
          <a:xfrm>
            <a:off x="459927" y="5176995"/>
            <a:ext cx="11096273" cy="712190"/>
            <a:chOff x="6132313" y="4812676"/>
            <a:chExt cx="5760130" cy="863869"/>
          </a:xfrm>
        </p:grpSpPr>
        <p:sp>
          <p:nvSpPr>
            <p:cNvPr id="360" name="Google Shape;360;p6"/>
            <p:cNvSpPr/>
            <p:nvPr/>
          </p:nvSpPr>
          <p:spPr>
            <a:xfrm>
              <a:off x="6132313" y="5049807"/>
              <a:ext cx="5760130" cy="626738"/>
            </a:xfrm>
            <a:prstGeom prst="rect">
              <a:avLst/>
            </a:prstGeom>
            <a:solidFill>
              <a:srgbClr val="02614E">
                <a:alpha val="50000"/>
              </a:srgbClr>
            </a:solidFill>
            <a:ln>
              <a:noFill/>
            </a:ln>
          </p:spPr>
          <p:txBody>
            <a:bodyPr spcFirstLastPara="1" wrap="square" lIns="180000" tIns="180000" rIns="180000" bIns="180000" anchor="ctr" anchorCtr="0">
              <a:noAutofit/>
            </a:bodyPr>
            <a:lstStyle/>
            <a:p>
              <a:pPr marL="0" marR="0" lvl="0" indent="0" algn="ctr" rtl="0">
                <a:spcBef>
                  <a:spcPts val="0"/>
                </a:spcBef>
                <a:spcAft>
                  <a:spcPts val="0"/>
                </a:spcAft>
                <a:buNone/>
              </a:pPr>
              <a:r>
                <a:rPr lang="en-CA" sz="1600" dirty="0">
                  <a:latin typeface="Times New Roman" panose="02020603050405020304" pitchFamily="18" charset="0"/>
                  <a:ea typeface="Avenir"/>
                  <a:cs typeface="Times New Roman" panose="02020603050405020304" pitchFamily="18" charset="0"/>
                  <a:sym typeface="Avenir"/>
                </a:rPr>
                <a:t>Our solution </a:t>
              </a:r>
              <a:r>
                <a:rPr lang="en-CA" sz="1600" b="1" dirty="0">
                  <a:latin typeface="Times New Roman" panose="02020603050405020304" pitchFamily="18" charset="0"/>
                  <a:ea typeface="Avenir"/>
                  <a:cs typeface="Times New Roman" panose="02020603050405020304" pitchFamily="18" charset="0"/>
                  <a:sym typeface="Avenir"/>
                </a:rPr>
                <a:t>removes the technical barriers </a:t>
              </a:r>
              <a:r>
                <a:rPr lang="en-CA" sz="1600" dirty="0">
                  <a:latin typeface="Times New Roman" panose="02020603050405020304" pitchFamily="18" charset="0"/>
                  <a:ea typeface="Avenir"/>
                  <a:cs typeface="Times New Roman" panose="02020603050405020304" pitchFamily="18" charset="0"/>
                  <a:sym typeface="Avenir"/>
                </a:rPr>
                <a:t>that end users have in </a:t>
              </a:r>
              <a:r>
                <a:rPr lang="en-CA" sz="1600" b="1" dirty="0">
                  <a:latin typeface="Times New Roman" panose="02020603050405020304" pitchFamily="18" charset="0"/>
                  <a:ea typeface="Avenir"/>
                  <a:cs typeface="Times New Roman" panose="02020603050405020304" pitchFamily="18" charset="0"/>
                  <a:sym typeface="Avenir"/>
                </a:rPr>
                <a:t>analyzing</a:t>
              </a:r>
              <a:r>
                <a:rPr lang="en-CA" sz="1600" dirty="0">
                  <a:latin typeface="Times New Roman" panose="02020603050405020304" pitchFamily="18" charset="0"/>
                  <a:ea typeface="Avenir"/>
                  <a:cs typeface="Times New Roman" panose="02020603050405020304" pitchFamily="18" charset="0"/>
                  <a:sym typeface="Avenir"/>
                </a:rPr>
                <a:t> their infrastructure energy consumption behaviors.</a:t>
              </a:r>
              <a:endParaRPr sz="1600" dirty="0">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361" name="Google Shape;361;p6"/>
            <p:cNvSpPr/>
            <p:nvPr/>
          </p:nvSpPr>
          <p:spPr>
            <a:xfrm>
              <a:off x="6132313" y="4812676"/>
              <a:ext cx="1038233" cy="25996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chemeClr val="lt1"/>
                  </a:solidFill>
                  <a:latin typeface="Times New Roman" panose="02020603050405020304" pitchFamily="18" charset="0"/>
                  <a:ea typeface="Avenir"/>
                  <a:cs typeface="Times New Roman" panose="02020603050405020304" pitchFamily="18" charset="0"/>
                  <a:sym typeface="Avenir"/>
                </a:rPr>
                <a:t>Key Takeaway</a:t>
              </a:r>
              <a:endParaRPr dirty="0">
                <a:latin typeface="Times New Roman" panose="02020603050405020304" pitchFamily="18" charset="0"/>
                <a:cs typeface="Times New Roman" panose="02020603050405020304" pitchFamily="18" charset="0"/>
              </a:endParaRPr>
            </a:p>
          </p:txBody>
        </p:sp>
      </p:grpSp>
      <p:pic>
        <p:nvPicPr>
          <p:cNvPr id="4" name="Graphic 3" descr="Users with solid fill">
            <a:extLst>
              <a:ext uri="{FF2B5EF4-FFF2-40B4-BE49-F238E27FC236}">
                <a16:creationId xmlns:a16="http://schemas.microsoft.com/office/drawing/2014/main" id="{A081E40C-B51B-C637-84E1-47B32B77EE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051" y="1521754"/>
            <a:ext cx="516695" cy="516695"/>
          </a:xfrm>
          <a:prstGeom prst="rect">
            <a:avLst/>
          </a:prstGeom>
        </p:spPr>
      </p:pic>
      <p:pic>
        <p:nvPicPr>
          <p:cNvPr id="6" name="Graphic 5" descr="Programmer female with solid fill">
            <a:extLst>
              <a:ext uri="{FF2B5EF4-FFF2-40B4-BE49-F238E27FC236}">
                <a16:creationId xmlns:a16="http://schemas.microsoft.com/office/drawing/2014/main" id="{C30A8456-2647-5F05-3FE7-D7B7B112F7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220" y="3460881"/>
            <a:ext cx="516695" cy="516695"/>
          </a:xfrm>
          <a:prstGeom prst="rect">
            <a:avLst/>
          </a:prstGeom>
        </p:spPr>
      </p:pic>
      <p:sp>
        <p:nvSpPr>
          <p:cNvPr id="7" name="Google Shape;534;p11">
            <a:extLst>
              <a:ext uri="{FF2B5EF4-FFF2-40B4-BE49-F238E27FC236}">
                <a16:creationId xmlns:a16="http://schemas.microsoft.com/office/drawing/2014/main" id="{D1EA48DF-B483-C157-6827-E01B0F72CE0C}"/>
              </a:ext>
            </a:extLst>
          </p:cNvPr>
          <p:cNvSpPr txBox="1"/>
          <p:nvPr/>
        </p:nvSpPr>
        <p:spPr>
          <a:xfrm>
            <a:off x="2347710" y="1420914"/>
            <a:ext cx="2840781"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1600" b="1" dirty="0">
                <a:solidFill>
                  <a:schemeClr val="dk1"/>
                </a:solidFill>
                <a:latin typeface="Times New Roman" panose="02020603050405020304" pitchFamily="18" charset="0"/>
                <a:cs typeface="Times New Roman" panose="02020603050405020304" pitchFamily="18" charset="0"/>
                <a:sym typeface="Avenir"/>
              </a:rPr>
              <a:t>1. Upload Data</a:t>
            </a:r>
            <a:endParaRPr lang="en-CA"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CA" sz="1600" dirty="0">
                <a:solidFill>
                  <a:schemeClr val="dk1"/>
                </a:solidFill>
                <a:latin typeface="Times New Roman" panose="02020603050405020304" pitchFamily="18" charset="0"/>
                <a:ea typeface="Avenir"/>
                <a:cs typeface="Times New Roman" panose="02020603050405020304" pitchFamily="18" charset="0"/>
                <a:sym typeface="Avenir"/>
              </a:rPr>
              <a:t>User uploads a 2D blueprint + other manual input data to the interface.</a:t>
            </a:r>
          </a:p>
        </p:txBody>
      </p:sp>
      <p:sp>
        <p:nvSpPr>
          <p:cNvPr id="8" name="Google Shape;528;p11">
            <a:extLst>
              <a:ext uri="{FF2B5EF4-FFF2-40B4-BE49-F238E27FC236}">
                <a16:creationId xmlns:a16="http://schemas.microsoft.com/office/drawing/2014/main" id="{EE11961A-1754-E641-1373-AD508F9B3D78}"/>
              </a:ext>
            </a:extLst>
          </p:cNvPr>
          <p:cNvSpPr txBox="1"/>
          <p:nvPr/>
        </p:nvSpPr>
        <p:spPr>
          <a:xfrm>
            <a:off x="2543203" y="3390080"/>
            <a:ext cx="2606053"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1600" b="1" dirty="0">
                <a:solidFill>
                  <a:schemeClr val="dk1"/>
                </a:solidFill>
                <a:latin typeface="Times New Roman" panose="02020603050405020304" pitchFamily="18" charset="0"/>
                <a:ea typeface="Avenir"/>
                <a:cs typeface="Times New Roman" panose="02020603050405020304" pitchFamily="18" charset="0"/>
                <a:sym typeface="Avenir"/>
              </a:rPr>
              <a:t>2. Scraping </a:t>
            </a:r>
            <a:endParaRPr lang="en-CA"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CA" sz="1600" dirty="0">
                <a:solidFill>
                  <a:schemeClr val="dk1"/>
                </a:solidFill>
                <a:latin typeface="Times New Roman" panose="02020603050405020304" pitchFamily="18" charset="0"/>
                <a:ea typeface="Avenir"/>
                <a:cs typeface="Times New Roman" panose="02020603050405020304" pitchFamily="18" charset="0"/>
                <a:sym typeface="Avenir"/>
              </a:rPr>
              <a:t>Computer vision scrapes the necessary input data from the uploaded blueprint and combines into </a:t>
            </a:r>
            <a:r>
              <a:rPr lang="en-CA" sz="1600" dirty="0" err="1">
                <a:solidFill>
                  <a:schemeClr val="dk1"/>
                </a:solidFill>
                <a:latin typeface="Times New Roman" panose="02020603050405020304" pitchFamily="18" charset="0"/>
                <a:ea typeface="Avenir"/>
                <a:cs typeface="Times New Roman" panose="02020603050405020304" pitchFamily="18" charset="0"/>
                <a:sym typeface="Avenir"/>
              </a:rPr>
              <a:t>idf</a:t>
            </a:r>
            <a:r>
              <a:rPr lang="en-CA" sz="1600" dirty="0">
                <a:solidFill>
                  <a:schemeClr val="dk1"/>
                </a:solidFill>
                <a:latin typeface="Times New Roman" panose="02020603050405020304" pitchFamily="18" charset="0"/>
                <a:ea typeface="Avenir"/>
                <a:cs typeface="Times New Roman" panose="02020603050405020304" pitchFamily="18" charset="0"/>
                <a:sym typeface="Avenir"/>
              </a:rPr>
              <a:t> file.</a:t>
            </a:r>
          </a:p>
        </p:txBody>
      </p:sp>
      <p:sp>
        <p:nvSpPr>
          <p:cNvPr id="9" name="Google Shape;541;p11">
            <a:extLst>
              <a:ext uri="{FF2B5EF4-FFF2-40B4-BE49-F238E27FC236}">
                <a16:creationId xmlns:a16="http://schemas.microsoft.com/office/drawing/2014/main" id="{3E274D74-D6DB-E2D7-31B0-0F7B52580966}"/>
              </a:ext>
            </a:extLst>
          </p:cNvPr>
          <p:cNvSpPr txBox="1"/>
          <p:nvPr/>
        </p:nvSpPr>
        <p:spPr>
          <a:xfrm>
            <a:off x="5248141" y="3395459"/>
            <a:ext cx="2853985"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1600" b="1" dirty="0">
                <a:solidFill>
                  <a:schemeClr val="dk1"/>
                </a:solidFill>
                <a:latin typeface="Times New Roman" panose="02020603050405020304" pitchFamily="18" charset="0"/>
                <a:ea typeface="Avenir"/>
                <a:cs typeface="Times New Roman" panose="02020603050405020304" pitchFamily="18" charset="0"/>
                <a:sym typeface="Avenir"/>
              </a:rPr>
              <a:t>3. Input </a:t>
            </a:r>
            <a:endParaRPr lang="en-CA"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CA" sz="1600" dirty="0">
                <a:solidFill>
                  <a:schemeClr val="dk1"/>
                </a:solidFill>
                <a:latin typeface="Times New Roman" panose="02020603050405020304" pitchFamily="18" charset="0"/>
                <a:ea typeface="Avenir"/>
                <a:cs typeface="Times New Roman" panose="02020603050405020304" pitchFamily="18" charset="0"/>
                <a:sym typeface="Avenir"/>
              </a:rPr>
              <a:t>Code uses EP APIs to input the scraped data + manual input data into EP and run it.</a:t>
            </a:r>
          </a:p>
        </p:txBody>
      </p:sp>
      <p:sp>
        <p:nvSpPr>
          <p:cNvPr id="10" name="Google Shape;539;p11">
            <a:extLst>
              <a:ext uri="{FF2B5EF4-FFF2-40B4-BE49-F238E27FC236}">
                <a16:creationId xmlns:a16="http://schemas.microsoft.com/office/drawing/2014/main" id="{4CE0A0D5-90FE-F385-A658-5EBFA52E5E2D}"/>
              </a:ext>
            </a:extLst>
          </p:cNvPr>
          <p:cNvSpPr txBox="1"/>
          <p:nvPr/>
        </p:nvSpPr>
        <p:spPr>
          <a:xfrm>
            <a:off x="8090584" y="3438987"/>
            <a:ext cx="2805928"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1600" b="1" dirty="0">
                <a:solidFill>
                  <a:schemeClr val="dk1"/>
                </a:solidFill>
                <a:latin typeface="Times New Roman" panose="02020603050405020304" pitchFamily="18" charset="0"/>
                <a:ea typeface="Avenir"/>
                <a:cs typeface="Times New Roman" panose="02020603050405020304" pitchFamily="18" charset="0"/>
                <a:sym typeface="Avenir"/>
              </a:rPr>
              <a:t>4. Output</a:t>
            </a:r>
            <a:endParaRPr lang="en-CA"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CA" sz="1600" dirty="0">
                <a:solidFill>
                  <a:schemeClr val="dk1"/>
                </a:solidFill>
                <a:latin typeface="Times New Roman" panose="02020603050405020304" pitchFamily="18" charset="0"/>
                <a:ea typeface="Avenir"/>
                <a:cs typeface="Times New Roman" panose="02020603050405020304" pitchFamily="18" charset="0"/>
                <a:sym typeface="Avenir"/>
              </a:rPr>
              <a:t>Code converts EP outputs (.</a:t>
            </a:r>
            <a:r>
              <a:rPr lang="en-CA" sz="1600" dirty="0" err="1">
                <a:solidFill>
                  <a:schemeClr val="dk1"/>
                </a:solidFill>
                <a:latin typeface="Times New Roman" panose="02020603050405020304" pitchFamily="18" charset="0"/>
                <a:ea typeface="Avenir"/>
                <a:cs typeface="Times New Roman" panose="02020603050405020304" pitchFamily="18" charset="0"/>
                <a:sym typeface="Avenir"/>
              </a:rPr>
              <a:t>eso</a:t>
            </a:r>
            <a:r>
              <a:rPr lang="en-CA" sz="1600" dirty="0">
                <a:solidFill>
                  <a:schemeClr val="dk1"/>
                </a:solidFill>
                <a:latin typeface="Times New Roman" panose="02020603050405020304" pitchFamily="18" charset="0"/>
                <a:ea typeface="Avenir"/>
                <a:cs typeface="Times New Roman" panose="02020603050405020304" pitchFamily="18" charset="0"/>
                <a:sym typeface="Avenir"/>
              </a:rPr>
              <a:t> file) into meaningful insights and displays them on the interface. </a:t>
            </a:r>
            <a:endParaRPr lang="en-CA" sz="1600" b="1" dirty="0">
              <a:solidFill>
                <a:schemeClr val="dk1"/>
              </a:solidFill>
              <a:latin typeface="Times New Roman" panose="02020603050405020304" pitchFamily="18" charset="0"/>
              <a:ea typeface="Avenir"/>
              <a:cs typeface="Times New Roman" panose="02020603050405020304" pitchFamily="18" charset="0"/>
              <a:sym typeface="Avenir"/>
            </a:endParaRPr>
          </a:p>
        </p:txBody>
      </p:sp>
      <p:sp>
        <p:nvSpPr>
          <p:cNvPr id="11" name="Google Shape;540;p11">
            <a:extLst>
              <a:ext uri="{FF2B5EF4-FFF2-40B4-BE49-F238E27FC236}">
                <a16:creationId xmlns:a16="http://schemas.microsoft.com/office/drawing/2014/main" id="{007AE591-F362-5074-8957-B1718C9FC114}"/>
              </a:ext>
            </a:extLst>
          </p:cNvPr>
          <p:cNvSpPr txBox="1"/>
          <p:nvPr/>
        </p:nvSpPr>
        <p:spPr>
          <a:xfrm>
            <a:off x="7764474" y="1528591"/>
            <a:ext cx="3275267"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1600" b="1" dirty="0">
                <a:solidFill>
                  <a:schemeClr val="dk1"/>
                </a:solidFill>
                <a:latin typeface="Times New Roman" panose="02020603050405020304" pitchFamily="18" charset="0"/>
                <a:ea typeface="Avenir"/>
                <a:cs typeface="Times New Roman" panose="02020603050405020304" pitchFamily="18" charset="0"/>
                <a:sym typeface="Avenir"/>
              </a:rPr>
              <a:t>5. View Insights</a:t>
            </a:r>
            <a:endParaRPr lang="en-CA" sz="16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CA" sz="1600" dirty="0">
                <a:solidFill>
                  <a:schemeClr val="dk1"/>
                </a:solidFill>
                <a:latin typeface="Times New Roman" panose="02020603050405020304" pitchFamily="18" charset="0"/>
                <a:ea typeface="Avenir"/>
                <a:cs typeface="Times New Roman" panose="02020603050405020304" pitchFamily="18" charset="0"/>
                <a:sym typeface="Avenir"/>
              </a:rPr>
              <a:t>User sees custom recommendations on the interface.</a:t>
            </a:r>
          </a:p>
        </p:txBody>
      </p:sp>
      <p:sp>
        <p:nvSpPr>
          <p:cNvPr id="16" name="Google Shape;159;p3">
            <a:extLst>
              <a:ext uri="{FF2B5EF4-FFF2-40B4-BE49-F238E27FC236}">
                <a16:creationId xmlns:a16="http://schemas.microsoft.com/office/drawing/2014/main" id="{351AF225-14AD-FD7E-793C-85583BB34320}"/>
              </a:ext>
            </a:extLst>
          </p:cNvPr>
          <p:cNvSpPr txBox="1">
            <a:spLocks noGrp="1"/>
          </p:cNvSpPr>
          <p:nvPr>
            <p:ph type="body" idx="1"/>
          </p:nvPr>
        </p:nvSpPr>
        <p:spPr>
          <a:xfrm>
            <a:off x="284744" y="208536"/>
            <a:ext cx="11448452"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dirty="0" err="1">
                <a:latin typeface="Times New Roman" panose="02020603050405020304" pitchFamily="18" charset="0"/>
                <a:cs typeface="Times New Roman" panose="02020603050405020304" pitchFamily="18" charset="0"/>
              </a:rPr>
              <a:t>EnergySharp’s</a:t>
            </a:r>
            <a:r>
              <a:rPr lang="en-US" dirty="0">
                <a:latin typeface="Times New Roman" panose="02020603050405020304" pitchFamily="18" charset="0"/>
                <a:cs typeface="Times New Roman" panose="02020603050405020304" pitchFamily="18" charset="0"/>
              </a:rPr>
              <a:t> workflow is clean, clear, and functional—streamlining the </a:t>
            </a:r>
            <a:r>
              <a:rPr lang="en-US" dirty="0" err="1">
                <a:latin typeface="Times New Roman" panose="02020603050405020304" pitchFamily="18" charset="0"/>
                <a:cs typeface="Times New Roman" panose="02020603050405020304" pitchFamily="18" charset="0"/>
              </a:rPr>
              <a:t>EnergyPlus</a:t>
            </a:r>
            <a:r>
              <a:rPr lang="en-US" dirty="0">
                <a:latin typeface="Times New Roman" panose="02020603050405020304" pitchFamily="18" charset="0"/>
                <a:cs typeface="Times New Roman" panose="02020603050405020304" pitchFamily="18" charset="0"/>
              </a:rPr>
              <a:t> system.</a:t>
            </a:r>
            <a:endParaRPr sz="2000" b="1" dirty="0">
              <a:latin typeface="Times New Roman" panose="02020603050405020304" pitchFamily="18" charset="0"/>
              <a:cs typeface="Times New Roman" panose="02020603050405020304" pitchFamily="18" charset="0"/>
            </a:endParaRPr>
          </a:p>
        </p:txBody>
      </p:sp>
      <p:sp>
        <p:nvSpPr>
          <p:cNvPr id="17" name="Google Shape;160;p3">
            <a:extLst>
              <a:ext uri="{FF2B5EF4-FFF2-40B4-BE49-F238E27FC236}">
                <a16:creationId xmlns:a16="http://schemas.microsoft.com/office/drawing/2014/main" id="{48AD4FC6-CDFD-023C-ACEF-C511DAF20EB1}"/>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Workflow Overview</a:t>
            </a:r>
            <a:endParaRPr sz="1600" i="1" dirty="0">
              <a:solidFill>
                <a:srgbClr val="02614E"/>
              </a:solidFill>
              <a:latin typeface="Times New Roman" panose="02020603050405020304" pitchFamily="18" charset="0"/>
              <a:cs typeface="Times New Roman" panose="02020603050405020304" pitchFamily="18" charset="0"/>
            </a:endParaRPr>
          </a:p>
        </p:txBody>
      </p:sp>
      <p:sp>
        <p:nvSpPr>
          <p:cNvPr id="22" name="Right Arrow 21">
            <a:extLst>
              <a:ext uri="{FF2B5EF4-FFF2-40B4-BE49-F238E27FC236}">
                <a16:creationId xmlns:a16="http://schemas.microsoft.com/office/drawing/2014/main" id="{ABA7446B-7F48-604D-1719-DE94556D82AD}"/>
              </a:ext>
            </a:extLst>
          </p:cNvPr>
          <p:cNvSpPr/>
          <p:nvPr/>
        </p:nvSpPr>
        <p:spPr>
          <a:xfrm rot="5400000">
            <a:off x="3465090" y="2808447"/>
            <a:ext cx="702644" cy="182880"/>
          </a:xfrm>
          <a:prstGeom prst="rightArrow">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3C5BC3ED-FFFF-A006-AE1A-5FEB4D7F4933}"/>
              </a:ext>
            </a:extLst>
          </p:cNvPr>
          <p:cNvSpPr/>
          <p:nvPr/>
        </p:nvSpPr>
        <p:spPr>
          <a:xfrm rot="16200000">
            <a:off x="9142226" y="2815874"/>
            <a:ext cx="702644" cy="182880"/>
          </a:xfrm>
          <a:prstGeom prst="rightArrow">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3DB2E7CD-C23F-5040-8E03-0B1818F90F2C}"/>
              </a:ext>
            </a:extLst>
          </p:cNvPr>
          <p:cNvCxnSpPr/>
          <p:nvPr/>
        </p:nvCxnSpPr>
        <p:spPr>
          <a:xfrm>
            <a:off x="3907853" y="4831882"/>
            <a:ext cx="5494255" cy="0"/>
          </a:xfrm>
          <a:prstGeom prst="straightConnector1">
            <a:avLst/>
          </a:prstGeom>
          <a:ln w="12700">
            <a:solidFill>
              <a:srgbClr val="212F2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89B25E3-2F73-56EC-779A-E330A804F6CB}"/>
              </a:ext>
            </a:extLst>
          </p:cNvPr>
          <p:cNvSpPr txBox="1"/>
          <p:nvPr/>
        </p:nvSpPr>
        <p:spPr>
          <a:xfrm>
            <a:off x="1165951" y="1598562"/>
            <a:ext cx="103394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USER</a:t>
            </a:r>
          </a:p>
        </p:txBody>
      </p:sp>
      <p:sp>
        <p:nvSpPr>
          <p:cNvPr id="27" name="TextBox 26">
            <a:extLst>
              <a:ext uri="{FF2B5EF4-FFF2-40B4-BE49-F238E27FC236}">
                <a16:creationId xmlns:a16="http://schemas.microsoft.com/office/drawing/2014/main" id="{33D46ED1-4F19-FD82-6660-99F38393A28A}"/>
              </a:ext>
            </a:extLst>
          </p:cNvPr>
          <p:cNvSpPr txBox="1"/>
          <p:nvPr/>
        </p:nvSpPr>
        <p:spPr>
          <a:xfrm>
            <a:off x="1146120" y="3527104"/>
            <a:ext cx="1201590"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BACKEND</a:t>
            </a:r>
          </a:p>
          <a:p>
            <a:r>
              <a:rPr lang="en-US" sz="1600"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3857844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4"/>
          <p:cNvSpPr/>
          <p:nvPr/>
        </p:nvSpPr>
        <p:spPr>
          <a:xfrm>
            <a:off x="680364" y="931854"/>
            <a:ext cx="4684352" cy="681686"/>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Avenir"/>
                <a:cs typeface="Times New Roman" panose="02020603050405020304" pitchFamily="18" charset="0"/>
                <a:sym typeface="Avenir"/>
              </a:rPr>
              <a:t>1. User – Upload Data</a:t>
            </a:r>
          </a:p>
        </p:txBody>
      </p:sp>
      <p:pic>
        <p:nvPicPr>
          <p:cNvPr id="6" name="Graphic 5" descr="Stopwatch 66% with solid fill">
            <a:extLst>
              <a:ext uri="{FF2B5EF4-FFF2-40B4-BE49-F238E27FC236}">
                <a16:creationId xmlns:a16="http://schemas.microsoft.com/office/drawing/2014/main" id="{AFB5428E-98A6-C03C-46E9-632DD4D266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7592" y="2228995"/>
            <a:ext cx="268164" cy="268164"/>
          </a:xfrm>
          <a:prstGeom prst="rect">
            <a:avLst/>
          </a:prstGeom>
        </p:spPr>
      </p:pic>
      <p:pic>
        <p:nvPicPr>
          <p:cNvPr id="7" name="Graphic 6" descr="Stopwatch 66% with solid fill">
            <a:extLst>
              <a:ext uri="{FF2B5EF4-FFF2-40B4-BE49-F238E27FC236}">
                <a16:creationId xmlns:a16="http://schemas.microsoft.com/office/drawing/2014/main" id="{0AB51199-B601-C10E-01A6-9638E1EC43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7082" y="4722565"/>
            <a:ext cx="268164" cy="268164"/>
          </a:xfrm>
          <a:prstGeom prst="rect">
            <a:avLst/>
          </a:prstGeom>
        </p:spPr>
      </p:pic>
      <p:pic>
        <p:nvPicPr>
          <p:cNvPr id="9" name="Graphic 8" descr="Flying Money with solid fill">
            <a:extLst>
              <a:ext uri="{FF2B5EF4-FFF2-40B4-BE49-F238E27FC236}">
                <a16:creationId xmlns:a16="http://schemas.microsoft.com/office/drawing/2014/main" id="{3327883B-C02A-20C8-1909-F3D105E55F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1222" y="2823015"/>
            <a:ext cx="239883" cy="239883"/>
          </a:xfrm>
          <a:prstGeom prst="rect">
            <a:avLst/>
          </a:prstGeom>
        </p:spPr>
      </p:pic>
      <p:pic>
        <p:nvPicPr>
          <p:cNvPr id="10" name="Graphic 9" descr="Flying Money with solid fill">
            <a:extLst>
              <a:ext uri="{FF2B5EF4-FFF2-40B4-BE49-F238E27FC236}">
                <a16:creationId xmlns:a16="http://schemas.microsoft.com/office/drawing/2014/main" id="{D03864A5-CA20-6A74-7331-A20601FC66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5363" y="5310639"/>
            <a:ext cx="239883" cy="239883"/>
          </a:xfrm>
          <a:prstGeom prst="rect">
            <a:avLst/>
          </a:prstGeom>
        </p:spPr>
      </p:pic>
      <p:pic>
        <p:nvPicPr>
          <p:cNvPr id="12" name="Graphic 11" descr="Clipboard Checked with solid fill">
            <a:extLst>
              <a:ext uri="{FF2B5EF4-FFF2-40B4-BE49-F238E27FC236}">
                <a16:creationId xmlns:a16="http://schemas.microsoft.com/office/drawing/2014/main" id="{7A114EE8-3F8D-BDE0-7CEC-41DFB470EF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7082" y="1665814"/>
            <a:ext cx="272856" cy="272856"/>
          </a:xfrm>
          <a:prstGeom prst="rect">
            <a:avLst/>
          </a:prstGeom>
        </p:spPr>
      </p:pic>
      <p:pic>
        <p:nvPicPr>
          <p:cNvPr id="13" name="Graphic 12" descr="Clipboard Checked with solid fill">
            <a:extLst>
              <a:ext uri="{FF2B5EF4-FFF2-40B4-BE49-F238E27FC236}">
                <a16:creationId xmlns:a16="http://schemas.microsoft.com/office/drawing/2014/main" id="{6F3FA298-A0CC-A443-11B4-C6F79C597C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8249" y="4146054"/>
            <a:ext cx="272856" cy="272856"/>
          </a:xfrm>
          <a:prstGeom prst="rect">
            <a:avLst/>
          </a:prstGeom>
        </p:spPr>
      </p:pic>
      <p:pic>
        <p:nvPicPr>
          <p:cNvPr id="8" name="Picture 7" descr="A floor plan of a building&#10;&#10;Description automatically generated">
            <a:extLst>
              <a:ext uri="{FF2B5EF4-FFF2-40B4-BE49-F238E27FC236}">
                <a16:creationId xmlns:a16="http://schemas.microsoft.com/office/drawing/2014/main" id="{F98A6310-DFA2-D04D-A0B4-F7E1ECB2F11F}"/>
              </a:ext>
            </a:extLst>
          </p:cNvPr>
          <p:cNvPicPr>
            <a:picLocks noChangeAspect="1"/>
          </p:cNvPicPr>
          <p:nvPr/>
        </p:nvPicPr>
        <p:blipFill>
          <a:blip r:embed="rId9"/>
          <a:stretch>
            <a:fillRect/>
          </a:stretch>
        </p:blipFill>
        <p:spPr>
          <a:xfrm>
            <a:off x="128006" y="2110019"/>
            <a:ext cx="5236710" cy="3126603"/>
          </a:xfrm>
          <a:prstGeom prst="rect">
            <a:avLst/>
          </a:prstGeom>
        </p:spPr>
      </p:pic>
      <p:sp>
        <p:nvSpPr>
          <p:cNvPr id="16" name="TextBox 15">
            <a:extLst>
              <a:ext uri="{FF2B5EF4-FFF2-40B4-BE49-F238E27FC236}">
                <a16:creationId xmlns:a16="http://schemas.microsoft.com/office/drawing/2014/main" id="{97715FE7-1DE6-B44D-8374-6B87CC97E2B6}"/>
              </a:ext>
            </a:extLst>
          </p:cNvPr>
          <p:cNvSpPr txBox="1"/>
          <p:nvPr/>
        </p:nvSpPr>
        <p:spPr>
          <a:xfrm>
            <a:off x="1392853" y="1797903"/>
            <a:ext cx="2921000" cy="307777"/>
          </a:xfrm>
          <a:prstGeom prst="rect">
            <a:avLst/>
          </a:prstGeom>
          <a:noFill/>
        </p:spPr>
        <p:txBody>
          <a:bodyPr wrap="square" rtlCol="0">
            <a:spAutoFit/>
          </a:bodyPr>
          <a:lstStyle/>
          <a:p>
            <a:r>
              <a:rPr lang="en-US" dirty="0"/>
              <a:t>2D </a:t>
            </a:r>
            <a:r>
              <a:rPr lang="en-CN" dirty="0"/>
              <a:t>Floor</a:t>
            </a:r>
            <a:r>
              <a:rPr lang="en-US" dirty="0"/>
              <a:t> </a:t>
            </a:r>
            <a:r>
              <a:rPr lang="en-CN" dirty="0"/>
              <a:t>Plan or Blueprint</a:t>
            </a:r>
            <a:r>
              <a:rPr lang="en-US" dirty="0"/>
              <a:t> upload</a:t>
            </a:r>
            <a:endParaRPr lang="en-CN" dirty="0"/>
          </a:p>
        </p:txBody>
      </p:sp>
      <p:sp>
        <p:nvSpPr>
          <p:cNvPr id="23" name="TextBox 22">
            <a:extLst>
              <a:ext uri="{FF2B5EF4-FFF2-40B4-BE49-F238E27FC236}">
                <a16:creationId xmlns:a16="http://schemas.microsoft.com/office/drawing/2014/main" id="{A75C27AE-96F8-1C42-B5AF-D30C7417BD22}"/>
              </a:ext>
            </a:extLst>
          </p:cNvPr>
          <p:cNvSpPr txBox="1"/>
          <p:nvPr/>
        </p:nvSpPr>
        <p:spPr>
          <a:xfrm>
            <a:off x="6555966" y="1206209"/>
            <a:ext cx="5028858" cy="307777"/>
          </a:xfrm>
          <a:prstGeom prst="rect">
            <a:avLst/>
          </a:prstGeom>
          <a:noFill/>
        </p:spPr>
        <p:txBody>
          <a:bodyPr wrap="square" rtlCol="0">
            <a:spAutoFit/>
          </a:bodyPr>
          <a:lstStyle/>
          <a:p>
            <a:pPr algn="ctr"/>
            <a:r>
              <a:rPr lang="en-US" dirty="0"/>
              <a:t>Manual input of building information and usage (dotted)</a:t>
            </a:r>
            <a:endParaRPr lang="en-CN" dirty="0"/>
          </a:p>
        </p:txBody>
      </p:sp>
      <p:sp>
        <p:nvSpPr>
          <p:cNvPr id="5" name="Google Shape;159;p3">
            <a:extLst>
              <a:ext uri="{FF2B5EF4-FFF2-40B4-BE49-F238E27FC236}">
                <a16:creationId xmlns:a16="http://schemas.microsoft.com/office/drawing/2014/main" id="{45D52C43-9084-6531-BFFA-930B3E30C484}"/>
              </a:ext>
            </a:extLst>
          </p:cNvPr>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Workflow Overview – Step 1</a:t>
            </a:r>
            <a:endParaRPr sz="2000" b="1" dirty="0">
              <a:latin typeface="Times New Roman" panose="02020603050405020304" pitchFamily="18" charset="0"/>
              <a:cs typeface="Times New Roman" panose="02020603050405020304" pitchFamily="18" charset="0"/>
            </a:endParaRPr>
          </a:p>
        </p:txBody>
      </p:sp>
      <p:sp>
        <p:nvSpPr>
          <p:cNvPr id="11" name="Google Shape;160;p3">
            <a:extLst>
              <a:ext uri="{FF2B5EF4-FFF2-40B4-BE49-F238E27FC236}">
                <a16:creationId xmlns:a16="http://schemas.microsoft.com/office/drawing/2014/main" id="{99826F2F-90D3-A1DB-0CFF-5C796671C333}"/>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Uploading data on the interface</a:t>
            </a:r>
            <a:endParaRPr sz="1600" i="1" dirty="0">
              <a:solidFill>
                <a:srgbClr val="02614E"/>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AD0E4524-12AB-9278-4802-654F4AE0D3C2}"/>
              </a:ext>
            </a:extLst>
          </p:cNvPr>
          <p:cNvPicPr>
            <a:picLocks noChangeAspect="1"/>
          </p:cNvPicPr>
          <p:nvPr/>
        </p:nvPicPr>
        <p:blipFill>
          <a:blip r:embed="rId10"/>
          <a:stretch>
            <a:fillRect/>
          </a:stretch>
        </p:blipFill>
        <p:spPr>
          <a:xfrm>
            <a:off x="7309444" y="1577260"/>
            <a:ext cx="3611873" cy="4427457"/>
          </a:xfrm>
          <a:prstGeom prst="rect">
            <a:avLst/>
          </a:prstGeom>
        </p:spPr>
      </p:pic>
      <p:sp>
        <p:nvSpPr>
          <p:cNvPr id="20" name="Rectangle 19">
            <a:extLst>
              <a:ext uri="{FF2B5EF4-FFF2-40B4-BE49-F238E27FC236}">
                <a16:creationId xmlns:a16="http://schemas.microsoft.com/office/drawing/2014/main" id="{C91235FA-608C-1A2E-7BCA-F2228A8BB307}"/>
              </a:ext>
            </a:extLst>
          </p:cNvPr>
          <p:cNvSpPr/>
          <p:nvPr/>
        </p:nvSpPr>
        <p:spPr>
          <a:xfrm>
            <a:off x="7309444" y="3400981"/>
            <a:ext cx="3611873" cy="2603736"/>
          </a:xfrm>
          <a:prstGeom prst="rect">
            <a:avLst/>
          </a:prstGeom>
          <a:noFill/>
          <a:ln w="762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78AA2C7D-C490-3562-3A3F-AE45821D10D3}"/>
              </a:ext>
            </a:extLst>
          </p:cNvPr>
          <p:cNvCxnSpPr>
            <a:cxnSpLocks/>
            <a:stCxn id="8" idx="3"/>
          </p:cNvCxnSpPr>
          <p:nvPr/>
        </p:nvCxnSpPr>
        <p:spPr>
          <a:xfrm flipV="1">
            <a:off x="5364716" y="2605782"/>
            <a:ext cx="4684353" cy="10675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5BBD1B9-0763-CFDE-1E3F-B217457B956E}"/>
              </a:ext>
            </a:extLst>
          </p:cNvPr>
          <p:cNvSpPr/>
          <p:nvPr/>
        </p:nvSpPr>
        <p:spPr>
          <a:xfrm>
            <a:off x="10049069" y="2360645"/>
            <a:ext cx="872248" cy="3732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Google Shape;311;p6">
            <a:extLst>
              <a:ext uri="{FF2B5EF4-FFF2-40B4-BE49-F238E27FC236}">
                <a16:creationId xmlns:a16="http://schemas.microsoft.com/office/drawing/2014/main" id="{4407AE48-7179-F737-5E75-009A9D41C13B}"/>
              </a:ext>
            </a:extLst>
          </p:cNvPr>
          <p:cNvSpPr/>
          <p:nvPr/>
        </p:nvSpPr>
        <p:spPr>
          <a:xfrm>
            <a:off x="10135517" y="159274"/>
            <a:ext cx="519611" cy="549142"/>
          </a:xfrm>
          <a:prstGeom prst="ellipse">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27" name="Graphic 26" descr="Users with solid fill">
            <a:extLst>
              <a:ext uri="{FF2B5EF4-FFF2-40B4-BE49-F238E27FC236}">
                <a16:creationId xmlns:a16="http://schemas.microsoft.com/office/drawing/2014/main" id="{0E64C6B5-7938-8DCA-A8A9-D466D1FB01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92609" y="244356"/>
            <a:ext cx="405428" cy="405428"/>
          </a:xfrm>
          <a:prstGeom prst="rect">
            <a:avLst/>
          </a:prstGeom>
        </p:spPr>
      </p:pic>
    </p:spTree>
    <p:extLst>
      <p:ext uri="{BB962C8B-B14F-4D97-AF65-F5344CB8AC3E}">
        <p14:creationId xmlns:p14="http://schemas.microsoft.com/office/powerpoint/2010/main" val="364412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4"/>
          <p:cNvSpPr/>
          <p:nvPr/>
        </p:nvSpPr>
        <p:spPr>
          <a:xfrm>
            <a:off x="326244" y="1125456"/>
            <a:ext cx="3381988" cy="748756"/>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Times New Roman" panose="02020603050405020304" pitchFamily="18" charset="0"/>
                <a:ea typeface="Avenir"/>
                <a:cs typeface="Times New Roman" panose="02020603050405020304" pitchFamily="18" charset="0"/>
                <a:sym typeface="Avenir"/>
              </a:rPr>
              <a:t>2. Backend – Scraping </a:t>
            </a:r>
          </a:p>
        </p:txBody>
      </p:sp>
      <p:sp>
        <p:nvSpPr>
          <p:cNvPr id="213" name="Google Shape;213;p4"/>
          <p:cNvSpPr/>
          <p:nvPr/>
        </p:nvSpPr>
        <p:spPr>
          <a:xfrm rot="5400000">
            <a:off x="4168510" y="3258609"/>
            <a:ext cx="395308" cy="340783"/>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CA" sz="1800">
              <a:solidFill>
                <a:schemeClr val="lt1"/>
              </a:solidFill>
              <a:latin typeface="Times New Roman" panose="02020603050405020304" pitchFamily="18" charset="0"/>
              <a:ea typeface="Avenir"/>
              <a:cs typeface="Times New Roman" panose="02020603050405020304" pitchFamily="18" charset="0"/>
              <a:sym typeface="Avenir"/>
            </a:endParaRPr>
          </a:p>
        </p:txBody>
      </p:sp>
      <p:pic>
        <p:nvPicPr>
          <p:cNvPr id="6" name="Graphic 5" descr="Stopwatch 66% with solid fill">
            <a:extLst>
              <a:ext uri="{FF2B5EF4-FFF2-40B4-BE49-F238E27FC236}">
                <a16:creationId xmlns:a16="http://schemas.microsoft.com/office/drawing/2014/main" id="{AFB5428E-98A6-C03C-46E9-632DD4D266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7592" y="2228995"/>
            <a:ext cx="268164" cy="268164"/>
          </a:xfrm>
          <a:prstGeom prst="rect">
            <a:avLst/>
          </a:prstGeom>
        </p:spPr>
      </p:pic>
      <p:pic>
        <p:nvPicPr>
          <p:cNvPr id="7" name="Graphic 6" descr="Stopwatch 66% with solid fill">
            <a:extLst>
              <a:ext uri="{FF2B5EF4-FFF2-40B4-BE49-F238E27FC236}">
                <a16:creationId xmlns:a16="http://schemas.microsoft.com/office/drawing/2014/main" id="{0AB51199-B601-C10E-01A6-9638E1EC43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7082" y="4722565"/>
            <a:ext cx="268164" cy="268164"/>
          </a:xfrm>
          <a:prstGeom prst="rect">
            <a:avLst/>
          </a:prstGeom>
        </p:spPr>
      </p:pic>
      <p:pic>
        <p:nvPicPr>
          <p:cNvPr id="9" name="Graphic 8" descr="Flying Money with solid fill">
            <a:extLst>
              <a:ext uri="{FF2B5EF4-FFF2-40B4-BE49-F238E27FC236}">
                <a16:creationId xmlns:a16="http://schemas.microsoft.com/office/drawing/2014/main" id="{3327883B-C02A-20C8-1909-F3D105E55F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1222" y="2823015"/>
            <a:ext cx="239883" cy="239883"/>
          </a:xfrm>
          <a:prstGeom prst="rect">
            <a:avLst/>
          </a:prstGeom>
        </p:spPr>
      </p:pic>
      <p:pic>
        <p:nvPicPr>
          <p:cNvPr id="10" name="Graphic 9" descr="Flying Money with solid fill">
            <a:extLst>
              <a:ext uri="{FF2B5EF4-FFF2-40B4-BE49-F238E27FC236}">
                <a16:creationId xmlns:a16="http://schemas.microsoft.com/office/drawing/2014/main" id="{D03864A5-CA20-6A74-7331-A20601FC66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5363" y="5310639"/>
            <a:ext cx="239883" cy="239883"/>
          </a:xfrm>
          <a:prstGeom prst="rect">
            <a:avLst/>
          </a:prstGeom>
        </p:spPr>
      </p:pic>
      <p:pic>
        <p:nvPicPr>
          <p:cNvPr id="12" name="Graphic 11" descr="Clipboard Checked with solid fill">
            <a:extLst>
              <a:ext uri="{FF2B5EF4-FFF2-40B4-BE49-F238E27FC236}">
                <a16:creationId xmlns:a16="http://schemas.microsoft.com/office/drawing/2014/main" id="{7A114EE8-3F8D-BDE0-7CEC-41DFB470EF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7082" y="1665814"/>
            <a:ext cx="272856" cy="272856"/>
          </a:xfrm>
          <a:prstGeom prst="rect">
            <a:avLst/>
          </a:prstGeom>
        </p:spPr>
      </p:pic>
      <p:pic>
        <p:nvPicPr>
          <p:cNvPr id="13" name="Graphic 12" descr="Clipboard Checked with solid fill">
            <a:extLst>
              <a:ext uri="{FF2B5EF4-FFF2-40B4-BE49-F238E27FC236}">
                <a16:creationId xmlns:a16="http://schemas.microsoft.com/office/drawing/2014/main" id="{6F3FA298-A0CC-A443-11B4-C6F79C597C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8249" y="4146054"/>
            <a:ext cx="272856" cy="272856"/>
          </a:xfrm>
          <a:prstGeom prst="rect">
            <a:avLst/>
          </a:prstGeom>
        </p:spPr>
      </p:pic>
      <p:pic>
        <p:nvPicPr>
          <p:cNvPr id="14" name="main.py_-_hack-the-globe_-_Visual_Studio_Code_2024-03-16_11-48-59" descr="main.py_-_hack-the-globe_-_Visual_Studio_Code_2024-03-16_11-48-59">
            <a:hlinkClick r:id="" action="ppaction://media"/>
            <a:extLst>
              <a:ext uri="{FF2B5EF4-FFF2-40B4-BE49-F238E27FC236}">
                <a16:creationId xmlns:a16="http://schemas.microsoft.com/office/drawing/2014/main" id="{BA61DB51-CE96-1246-BCCF-D7A43E043C14}"/>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3989164" y="1505009"/>
            <a:ext cx="8004365" cy="4335698"/>
          </a:xfrm>
          <a:prstGeom prst="rect">
            <a:avLst/>
          </a:prstGeom>
        </p:spPr>
      </p:pic>
      <p:sp>
        <p:nvSpPr>
          <p:cNvPr id="48" name="TextBox 47">
            <a:extLst>
              <a:ext uri="{FF2B5EF4-FFF2-40B4-BE49-F238E27FC236}">
                <a16:creationId xmlns:a16="http://schemas.microsoft.com/office/drawing/2014/main" id="{E62D587D-0EDF-8D4F-9602-7A4B2322AB95}"/>
              </a:ext>
            </a:extLst>
          </p:cNvPr>
          <p:cNvSpPr txBox="1"/>
          <p:nvPr/>
        </p:nvSpPr>
        <p:spPr>
          <a:xfrm>
            <a:off x="102218" y="2239904"/>
            <a:ext cx="3216696" cy="707886"/>
          </a:xfrm>
          <a:prstGeom prst="rect">
            <a:avLst/>
          </a:prstGeom>
          <a:noFill/>
        </p:spPr>
        <p:txBody>
          <a:bodyPr wrap="square" rtlCol="0">
            <a:spAutoFit/>
          </a:bodyPr>
          <a:lstStyle/>
          <a:p>
            <a:pPr algn="ctr"/>
            <a:r>
              <a:rPr lang="en-US" sz="2000" b="1" dirty="0"/>
              <a:t>Blueprint input from interface</a:t>
            </a:r>
            <a:endParaRPr lang="en-CN" sz="2000" b="1" dirty="0"/>
          </a:p>
        </p:txBody>
      </p:sp>
      <p:sp>
        <p:nvSpPr>
          <p:cNvPr id="19" name="Down Arrow 18">
            <a:extLst>
              <a:ext uri="{FF2B5EF4-FFF2-40B4-BE49-F238E27FC236}">
                <a16:creationId xmlns:a16="http://schemas.microsoft.com/office/drawing/2014/main" id="{C4E3EB74-199D-9E46-8CD7-952285CE07D0}"/>
              </a:ext>
            </a:extLst>
          </p:cNvPr>
          <p:cNvSpPr/>
          <p:nvPr/>
        </p:nvSpPr>
        <p:spPr>
          <a:xfrm>
            <a:off x="1403895" y="3067354"/>
            <a:ext cx="613343" cy="1423806"/>
          </a:xfrm>
          <a:prstGeom prst="downArrow">
            <a:avLst/>
          </a:prstGeom>
          <a:solidFill>
            <a:srgbClr val="026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TextBox 51">
            <a:extLst>
              <a:ext uri="{FF2B5EF4-FFF2-40B4-BE49-F238E27FC236}">
                <a16:creationId xmlns:a16="http://schemas.microsoft.com/office/drawing/2014/main" id="{5EA55BF0-47D9-3B40-8524-FEC096429E4D}"/>
              </a:ext>
            </a:extLst>
          </p:cNvPr>
          <p:cNvSpPr txBox="1"/>
          <p:nvPr/>
        </p:nvSpPr>
        <p:spPr>
          <a:xfrm>
            <a:off x="198471" y="4569293"/>
            <a:ext cx="3240584" cy="923330"/>
          </a:xfrm>
          <a:prstGeom prst="rect">
            <a:avLst/>
          </a:prstGeom>
          <a:noFill/>
        </p:spPr>
        <p:txBody>
          <a:bodyPr wrap="square" rtlCol="0">
            <a:spAutoFit/>
          </a:bodyPr>
          <a:lstStyle/>
          <a:p>
            <a:pPr algn="ctr"/>
            <a:r>
              <a:rPr lang="en-CN" sz="1800" b="1" dirty="0"/>
              <a:t>Output: </a:t>
            </a:r>
          </a:p>
          <a:p>
            <a:pPr algn="ctr"/>
            <a:r>
              <a:rPr lang="en-CN" sz="1800" dirty="0"/>
              <a:t>IDF formatted text file suitable for EnergyPlus Simulation</a:t>
            </a:r>
          </a:p>
        </p:txBody>
      </p:sp>
      <p:sp>
        <p:nvSpPr>
          <p:cNvPr id="53" name="TextBox 52">
            <a:extLst>
              <a:ext uri="{FF2B5EF4-FFF2-40B4-BE49-F238E27FC236}">
                <a16:creationId xmlns:a16="http://schemas.microsoft.com/office/drawing/2014/main" id="{CED1F54C-D421-3644-ABEA-EA3D144E02A6}"/>
              </a:ext>
            </a:extLst>
          </p:cNvPr>
          <p:cNvSpPr txBox="1"/>
          <p:nvPr/>
        </p:nvSpPr>
        <p:spPr>
          <a:xfrm>
            <a:off x="1920601" y="3306483"/>
            <a:ext cx="2068563" cy="738664"/>
          </a:xfrm>
          <a:prstGeom prst="rect">
            <a:avLst/>
          </a:prstGeom>
          <a:noFill/>
        </p:spPr>
        <p:txBody>
          <a:bodyPr wrap="square" rtlCol="0">
            <a:spAutoFit/>
          </a:bodyPr>
          <a:lstStyle/>
          <a:p>
            <a:r>
              <a:rPr lang="en-CN" dirty="0"/>
              <a:t>OpenAI API with GPT4</a:t>
            </a:r>
          </a:p>
          <a:p>
            <a:r>
              <a:rPr lang="en-CN" dirty="0"/>
              <a:t>on Python with Few Shot Prompting</a:t>
            </a:r>
          </a:p>
        </p:txBody>
      </p:sp>
      <p:sp>
        <p:nvSpPr>
          <p:cNvPr id="11" name="Google Shape;159;p3">
            <a:extLst>
              <a:ext uri="{FF2B5EF4-FFF2-40B4-BE49-F238E27FC236}">
                <a16:creationId xmlns:a16="http://schemas.microsoft.com/office/drawing/2014/main" id="{AF9F97A4-0751-DE0D-3886-8B6EDAB0579C}"/>
              </a:ext>
            </a:extLst>
          </p:cNvPr>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Workflow Overview – Step 2</a:t>
            </a:r>
          </a:p>
        </p:txBody>
      </p:sp>
      <p:sp>
        <p:nvSpPr>
          <p:cNvPr id="16" name="Google Shape;160;p3">
            <a:extLst>
              <a:ext uri="{FF2B5EF4-FFF2-40B4-BE49-F238E27FC236}">
                <a16:creationId xmlns:a16="http://schemas.microsoft.com/office/drawing/2014/main" id="{BD03BF28-F1A0-B750-B011-648C570BD6A2}"/>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Scraping input data from the building blueprints</a:t>
            </a:r>
            <a:endParaRPr sz="1600" i="1" dirty="0">
              <a:solidFill>
                <a:srgbClr val="02614E"/>
              </a:solidFill>
              <a:latin typeface="Times New Roman" panose="02020603050405020304" pitchFamily="18" charset="0"/>
              <a:cs typeface="Times New Roman" panose="02020603050405020304" pitchFamily="18" charset="0"/>
            </a:endParaRPr>
          </a:p>
        </p:txBody>
      </p:sp>
      <p:pic>
        <p:nvPicPr>
          <p:cNvPr id="17" name="Picture 2" descr="OpenAI, ChatGPT Logo Icon 22227364 PNG">
            <a:extLst>
              <a:ext uri="{FF2B5EF4-FFF2-40B4-BE49-F238E27FC236}">
                <a16:creationId xmlns:a16="http://schemas.microsoft.com/office/drawing/2014/main" id="{C3CD514C-8EEE-0A45-B15B-B76E8947D8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5367" y="3379182"/>
            <a:ext cx="586674" cy="586674"/>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311;p6">
            <a:extLst>
              <a:ext uri="{FF2B5EF4-FFF2-40B4-BE49-F238E27FC236}">
                <a16:creationId xmlns:a16="http://schemas.microsoft.com/office/drawing/2014/main" id="{DF4D7A76-A435-726C-CD94-05B328D72218}"/>
              </a:ext>
            </a:extLst>
          </p:cNvPr>
          <p:cNvSpPr/>
          <p:nvPr/>
        </p:nvSpPr>
        <p:spPr>
          <a:xfrm>
            <a:off x="10135517" y="159274"/>
            <a:ext cx="519611" cy="549142"/>
          </a:xfrm>
          <a:prstGeom prst="ellipse">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21" name="Graphic 20" descr="Programmer female with solid fill">
            <a:extLst>
              <a:ext uri="{FF2B5EF4-FFF2-40B4-BE49-F238E27FC236}">
                <a16:creationId xmlns:a16="http://schemas.microsoft.com/office/drawing/2014/main" id="{D4666A69-BB0F-992C-731F-F2ADD8BCB1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18701" y="240983"/>
            <a:ext cx="352883" cy="352883"/>
          </a:xfrm>
          <a:prstGeom prst="rect">
            <a:avLst/>
          </a:prstGeom>
        </p:spPr>
      </p:pic>
      <p:sp>
        <p:nvSpPr>
          <p:cNvPr id="2" name="TextBox 17">
            <a:extLst>
              <a:ext uri="{FF2B5EF4-FFF2-40B4-BE49-F238E27FC236}">
                <a16:creationId xmlns:a16="http://schemas.microsoft.com/office/drawing/2014/main" id="{562D8790-9165-2243-B870-32BB1C52567F}"/>
              </a:ext>
            </a:extLst>
          </p:cNvPr>
          <p:cNvSpPr txBox="1"/>
          <p:nvPr/>
        </p:nvSpPr>
        <p:spPr>
          <a:xfrm>
            <a:off x="3989164" y="1033856"/>
            <a:ext cx="8098955" cy="369332"/>
          </a:xfrm>
          <a:prstGeom prst="rect">
            <a:avLst/>
          </a:prstGeom>
          <a:noFill/>
        </p:spPr>
        <p:txBody>
          <a:bodyPr wrap="square" rtlCol="0">
            <a:spAutoFit/>
          </a:bodyPr>
          <a:lstStyle/>
          <a:p>
            <a:r>
              <a:rPr lang="en-CN" sz="1800" dirty="0"/>
              <a:t>Recorded demonstration of running the OpenAI API and receiving the output</a:t>
            </a:r>
          </a:p>
        </p:txBody>
      </p:sp>
    </p:spTree>
    <p:extLst>
      <p:ext uri="{BB962C8B-B14F-4D97-AF65-F5344CB8AC3E}">
        <p14:creationId xmlns:p14="http://schemas.microsoft.com/office/powerpoint/2010/main" val="11901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4"/>
          <p:cNvSpPr/>
          <p:nvPr/>
        </p:nvSpPr>
        <p:spPr>
          <a:xfrm>
            <a:off x="1138877" y="927323"/>
            <a:ext cx="4042718" cy="727546"/>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Avenir"/>
                <a:cs typeface="Times New Roman" panose="02020603050405020304" pitchFamily="18" charset="0"/>
                <a:sym typeface="Avenir"/>
              </a:rPr>
              <a:t>3. Backend – Input </a:t>
            </a:r>
          </a:p>
        </p:txBody>
      </p:sp>
      <p:pic>
        <p:nvPicPr>
          <p:cNvPr id="6" name="Graphic 5" descr="Stopwatch 66% with solid fill">
            <a:extLst>
              <a:ext uri="{FF2B5EF4-FFF2-40B4-BE49-F238E27FC236}">
                <a16:creationId xmlns:a16="http://schemas.microsoft.com/office/drawing/2014/main" id="{AFB5428E-98A6-C03C-46E9-632DD4D266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7592" y="2228995"/>
            <a:ext cx="268164" cy="268164"/>
          </a:xfrm>
          <a:prstGeom prst="rect">
            <a:avLst/>
          </a:prstGeom>
        </p:spPr>
      </p:pic>
      <p:pic>
        <p:nvPicPr>
          <p:cNvPr id="7" name="Graphic 6" descr="Stopwatch 66% with solid fill">
            <a:extLst>
              <a:ext uri="{FF2B5EF4-FFF2-40B4-BE49-F238E27FC236}">
                <a16:creationId xmlns:a16="http://schemas.microsoft.com/office/drawing/2014/main" id="{0AB51199-B601-C10E-01A6-9638E1EC43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7082" y="4722565"/>
            <a:ext cx="268164" cy="268164"/>
          </a:xfrm>
          <a:prstGeom prst="rect">
            <a:avLst/>
          </a:prstGeom>
        </p:spPr>
      </p:pic>
      <p:pic>
        <p:nvPicPr>
          <p:cNvPr id="9" name="Graphic 8" descr="Flying Money with solid fill">
            <a:extLst>
              <a:ext uri="{FF2B5EF4-FFF2-40B4-BE49-F238E27FC236}">
                <a16:creationId xmlns:a16="http://schemas.microsoft.com/office/drawing/2014/main" id="{3327883B-C02A-20C8-1909-F3D105E55F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1222" y="2823015"/>
            <a:ext cx="239883" cy="239883"/>
          </a:xfrm>
          <a:prstGeom prst="rect">
            <a:avLst/>
          </a:prstGeom>
        </p:spPr>
      </p:pic>
      <p:pic>
        <p:nvPicPr>
          <p:cNvPr id="10" name="Graphic 9" descr="Flying Money with solid fill">
            <a:extLst>
              <a:ext uri="{FF2B5EF4-FFF2-40B4-BE49-F238E27FC236}">
                <a16:creationId xmlns:a16="http://schemas.microsoft.com/office/drawing/2014/main" id="{D03864A5-CA20-6A74-7331-A20601FC66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5363" y="5310639"/>
            <a:ext cx="239883" cy="239883"/>
          </a:xfrm>
          <a:prstGeom prst="rect">
            <a:avLst/>
          </a:prstGeom>
        </p:spPr>
      </p:pic>
      <p:pic>
        <p:nvPicPr>
          <p:cNvPr id="12" name="Graphic 11" descr="Clipboard Checked with solid fill">
            <a:extLst>
              <a:ext uri="{FF2B5EF4-FFF2-40B4-BE49-F238E27FC236}">
                <a16:creationId xmlns:a16="http://schemas.microsoft.com/office/drawing/2014/main" id="{7A114EE8-3F8D-BDE0-7CEC-41DFB470EF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7082" y="1665814"/>
            <a:ext cx="272856" cy="272856"/>
          </a:xfrm>
          <a:prstGeom prst="rect">
            <a:avLst/>
          </a:prstGeom>
        </p:spPr>
      </p:pic>
      <p:pic>
        <p:nvPicPr>
          <p:cNvPr id="13" name="Graphic 12" descr="Clipboard Checked with solid fill">
            <a:extLst>
              <a:ext uri="{FF2B5EF4-FFF2-40B4-BE49-F238E27FC236}">
                <a16:creationId xmlns:a16="http://schemas.microsoft.com/office/drawing/2014/main" id="{6F3FA298-A0CC-A443-11B4-C6F79C597C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8249" y="4146054"/>
            <a:ext cx="272856" cy="27285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6107E93-7938-B64F-8E53-37AE45E3F1E4}"/>
              </a:ext>
            </a:extLst>
          </p:cNvPr>
          <p:cNvPicPr>
            <a:picLocks noChangeAspect="1"/>
          </p:cNvPicPr>
          <p:nvPr/>
        </p:nvPicPr>
        <p:blipFill>
          <a:blip r:embed="rId9"/>
          <a:stretch>
            <a:fillRect/>
          </a:stretch>
        </p:blipFill>
        <p:spPr>
          <a:xfrm>
            <a:off x="1176637" y="2228995"/>
            <a:ext cx="4042719" cy="3711459"/>
          </a:xfrm>
          <a:prstGeom prst="rect">
            <a:avLst/>
          </a:prstGeom>
        </p:spPr>
      </p:pic>
      <p:pic>
        <p:nvPicPr>
          <p:cNvPr id="5" name="Picture 4">
            <a:extLst>
              <a:ext uri="{FF2B5EF4-FFF2-40B4-BE49-F238E27FC236}">
                <a16:creationId xmlns:a16="http://schemas.microsoft.com/office/drawing/2014/main" id="{CDCAA149-9C11-CCFB-DA49-7A549E241E00}"/>
              </a:ext>
            </a:extLst>
          </p:cNvPr>
          <p:cNvPicPr>
            <a:picLocks noChangeAspect="1"/>
          </p:cNvPicPr>
          <p:nvPr/>
        </p:nvPicPr>
        <p:blipFill>
          <a:blip r:embed="rId10"/>
          <a:stretch>
            <a:fillRect/>
          </a:stretch>
        </p:blipFill>
        <p:spPr>
          <a:xfrm>
            <a:off x="7010404" y="2130205"/>
            <a:ext cx="4042719" cy="3810249"/>
          </a:xfrm>
          <a:prstGeom prst="rect">
            <a:avLst/>
          </a:prstGeom>
        </p:spPr>
      </p:pic>
      <p:sp>
        <p:nvSpPr>
          <p:cNvPr id="18" name="Down Arrow 17">
            <a:extLst>
              <a:ext uri="{FF2B5EF4-FFF2-40B4-BE49-F238E27FC236}">
                <a16:creationId xmlns:a16="http://schemas.microsoft.com/office/drawing/2014/main" id="{67DF2C93-D0CC-6143-8FCB-C6CFC9AC8640}"/>
              </a:ext>
            </a:extLst>
          </p:cNvPr>
          <p:cNvSpPr/>
          <p:nvPr/>
        </p:nvSpPr>
        <p:spPr>
          <a:xfrm rot="16200000">
            <a:off x="5849236" y="3389871"/>
            <a:ext cx="613343" cy="1423806"/>
          </a:xfrm>
          <a:prstGeom prst="downArrow">
            <a:avLst/>
          </a:prstGeom>
          <a:solidFill>
            <a:srgbClr val="026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Google Shape;159;p3">
            <a:extLst>
              <a:ext uri="{FF2B5EF4-FFF2-40B4-BE49-F238E27FC236}">
                <a16:creationId xmlns:a16="http://schemas.microsoft.com/office/drawing/2014/main" id="{BB29E2D1-149C-9D64-915A-90FACBE37DE9}"/>
              </a:ext>
            </a:extLst>
          </p:cNvPr>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Workflow Overview – Step 3</a:t>
            </a:r>
          </a:p>
        </p:txBody>
      </p:sp>
      <p:sp>
        <p:nvSpPr>
          <p:cNvPr id="15" name="Google Shape;160;p3">
            <a:extLst>
              <a:ext uri="{FF2B5EF4-FFF2-40B4-BE49-F238E27FC236}">
                <a16:creationId xmlns:a16="http://schemas.microsoft.com/office/drawing/2014/main" id="{D47B66CB-7AD5-CB40-8FD9-AA330BA065A9}"/>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Converting user input into </a:t>
            </a:r>
            <a:r>
              <a:rPr lang="en-US" sz="1600" i="1" dirty="0" err="1">
                <a:solidFill>
                  <a:srgbClr val="02614E"/>
                </a:solidFill>
                <a:latin typeface="Times New Roman" panose="02020603050405020304" pitchFamily="18" charset="0"/>
                <a:cs typeface="Times New Roman" panose="02020603050405020304" pitchFamily="18" charset="0"/>
              </a:rPr>
              <a:t>EnergyPlus</a:t>
            </a:r>
            <a:r>
              <a:rPr lang="en-US" sz="1600" i="1" dirty="0">
                <a:solidFill>
                  <a:srgbClr val="02614E"/>
                </a:solidFill>
                <a:latin typeface="Times New Roman" panose="02020603050405020304" pitchFamily="18" charset="0"/>
                <a:cs typeface="Times New Roman" panose="02020603050405020304" pitchFamily="18" charset="0"/>
              </a:rPr>
              <a:t> input files</a:t>
            </a:r>
            <a:endParaRPr sz="1600" i="1" dirty="0">
              <a:solidFill>
                <a:srgbClr val="02614E"/>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E69A1DB-2879-82A1-7DBE-418EE72C93FB}"/>
              </a:ext>
            </a:extLst>
          </p:cNvPr>
          <p:cNvSpPr txBox="1"/>
          <p:nvPr/>
        </p:nvSpPr>
        <p:spPr>
          <a:xfrm>
            <a:off x="1138877" y="1855233"/>
            <a:ext cx="3240584" cy="369332"/>
          </a:xfrm>
          <a:prstGeom prst="rect">
            <a:avLst/>
          </a:prstGeom>
          <a:noFill/>
        </p:spPr>
        <p:txBody>
          <a:bodyPr wrap="square" rtlCol="0">
            <a:spAutoFit/>
          </a:bodyPr>
          <a:lstStyle/>
          <a:p>
            <a:r>
              <a:rPr lang="en-US" sz="1800" b="1" dirty="0"/>
              <a:t>Created Sample IDF File</a:t>
            </a:r>
            <a:endParaRPr lang="en-CN" sz="1800" dirty="0"/>
          </a:p>
        </p:txBody>
      </p:sp>
      <p:sp>
        <p:nvSpPr>
          <p:cNvPr id="17" name="TextBox 16">
            <a:extLst>
              <a:ext uri="{FF2B5EF4-FFF2-40B4-BE49-F238E27FC236}">
                <a16:creationId xmlns:a16="http://schemas.microsoft.com/office/drawing/2014/main" id="{6541484F-034A-E106-946F-411CA9C2BBC9}"/>
              </a:ext>
            </a:extLst>
          </p:cNvPr>
          <p:cNvSpPr txBox="1"/>
          <p:nvPr/>
        </p:nvSpPr>
        <p:spPr>
          <a:xfrm>
            <a:off x="6560188" y="1802242"/>
            <a:ext cx="4943150" cy="369332"/>
          </a:xfrm>
          <a:prstGeom prst="rect">
            <a:avLst/>
          </a:prstGeom>
          <a:noFill/>
        </p:spPr>
        <p:txBody>
          <a:bodyPr wrap="square" rtlCol="0">
            <a:spAutoFit/>
          </a:bodyPr>
          <a:lstStyle/>
          <a:p>
            <a:r>
              <a:rPr lang="en-US" sz="1800" b="1" dirty="0"/>
              <a:t>Input into </a:t>
            </a:r>
            <a:r>
              <a:rPr lang="en-US" sz="1800" b="1" dirty="0" err="1"/>
              <a:t>EnergyPlus</a:t>
            </a:r>
            <a:r>
              <a:rPr lang="en-US" sz="1800" b="1" dirty="0"/>
              <a:t> Simulation via APIs</a:t>
            </a:r>
            <a:endParaRPr lang="en-CN" sz="1800" dirty="0"/>
          </a:p>
        </p:txBody>
      </p:sp>
      <p:sp>
        <p:nvSpPr>
          <p:cNvPr id="20" name="Google Shape;311;p6">
            <a:extLst>
              <a:ext uri="{FF2B5EF4-FFF2-40B4-BE49-F238E27FC236}">
                <a16:creationId xmlns:a16="http://schemas.microsoft.com/office/drawing/2014/main" id="{A24E3C28-4332-C388-3EBB-C205C2825F27}"/>
              </a:ext>
            </a:extLst>
          </p:cNvPr>
          <p:cNvSpPr/>
          <p:nvPr/>
        </p:nvSpPr>
        <p:spPr>
          <a:xfrm>
            <a:off x="10135517" y="159274"/>
            <a:ext cx="519611" cy="549142"/>
          </a:xfrm>
          <a:prstGeom prst="ellipse">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21" name="Graphic 20" descr="Programmer female with solid fill">
            <a:extLst>
              <a:ext uri="{FF2B5EF4-FFF2-40B4-BE49-F238E27FC236}">
                <a16:creationId xmlns:a16="http://schemas.microsoft.com/office/drawing/2014/main" id="{9308E4A1-4219-F7C3-E98D-C8B8C91DE7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18701" y="240983"/>
            <a:ext cx="352883" cy="352883"/>
          </a:xfrm>
          <a:prstGeom prst="rect">
            <a:avLst/>
          </a:prstGeom>
        </p:spPr>
      </p:pic>
    </p:spTree>
    <p:extLst>
      <p:ext uri="{BB962C8B-B14F-4D97-AF65-F5344CB8AC3E}">
        <p14:creationId xmlns:p14="http://schemas.microsoft.com/office/powerpoint/2010/main" val="2743945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4"/>
          <p:cNvSpPr/>
          <p:nvPr/>
        </p:nvSpPr>
        <p:spPr>
          <a:xfrm>
            <a:off x="3705975" y="862854"/>
            <a:ext cx="4396049" cy="802142"/>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Avenir"/>
                <a:cs typeface="Times New Roman" panose="02020603050405020304" pitchFamily="18" charset="0"/>
                <a:sym typeface="Avenir"/>
              </a:rPr>
              <a:t>3. Backend – Input </a:t>
            </a:r>
          </a:p>
        </p:txBody>
      </p:sp>
      <p:pic>
        <p:nvPicPr>
          <p:cNvPr id="6" name="Graphic 5" descr="Stopwatch 66% with solid fill">
            <a:extLst>
              <a:ext uri="{FF2B5EF4-FFF2-40B4-BE49-F238E27FC236}">
                <a16:creationId xmlns:a16="http://schemas.microsoft.com/office/drawing/2014/main" id="{AFB5428E-98A6-C03C-46E9-632DD4D266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7592" y="2228995"/>
            <a:ext cx="268164" cy="268164"/>
          </a:xfrm>
          <a:prstGeom prst="rect">
            <a:avLst/>
          </a:prstGeom>
        </p:spPr>
      </p:pic>
      <p:pic>
        <p:nvPicPr>
          <p:cNvPr id="7" name="Graphic 6" descr="Stopwatch 66% with solid fill">
            <a:extLst>
              <a:ext uri="{FF2B5EF4-FFF2-40B4-BE49-F238E27FC236}">
                <a16:creationId xmlns:a16="http://schemas.microsoft.com/office/drawing/2014/main" id="{0AB51199-B601-C10E-01A6-9638E1EC43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7082" y="4722565"/>
            <a:ext cx="268164" cy="268164"/>
          </a:xfrm>
          <a:prstGeom prst="rect">
            <a:avLst/>
          </a:prstGeom>
        </p:spPr>
      </p:pic>
      <p:pic>
        <p:nvPicPr>
          <p:cNvPr id="9" name="Graphic 8" descr="Flying Money with solid fill">
            <a:extLst>
              <a:ext uri="{FF2B5EF4-FFF2-40B4-BE49-F238E27FC236}">
                <a16:creationId xmlns:a16="http://schemas.microsoft.com/office/drawing/2014/main" id="{3327883B-C02A-20C8-1909-F3D105E55F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1222" y="2823015"/>
            <a:ext cx="239883" cy="239883"/>
          </a:xfrm>
          <a:prstGeom prst="rect">
            <a:avLst/>
          </a:prstGeom>
        </p:spPr>
      </p:pic>
      <p:pic>
        <p:nvPicPr>
          <p:cNvPr id="10" name="Graphic 9" descr="Flying Money with solid fill">
            <a:extLst>
              <a:ext uri="{FF2B5EF4-FFF2-40B4-BE49-F238E27FC236}">
                <a16:creationId xmlns:a16="http://schemas.microsoft.com/office/drawing/2014/main" id="{D03864A5-CA20-6A74-7331-A20601FC66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5363" y="5310639"/>
            <a:ext cx="239883" cy="239883"/>
          </a:xfrm>
          <a:prstGeom prst="rect">
            <a:avLst/>
          </a:prstGeom>
        </p:spPr>
      </p:pic>
      <p:pic>
        <p:nvPicPr>
          <p:cNvPr id="12" name="Graphic 11" descr="Clipboard Checked with solid fill">
            <a:extLst>
              <a:ext uri="{FF2B5EF4-FFF2-40B4-BE49-F238E27FC236}">
                <a16:creationId xmlns:a16="http://schemas.microsoft.com/office/drawing/2014/main" id="{7A114EE8-3F8D-BDE0-7CEC-41DFB470EF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7082" y="1665814"/>
            <a:ext cx="272856" cy="272856"/>
          </a:xfrm>
          <a:prstGeom prst="rect">
            <a:avLst/>
          </a:prstGeom>
        </p:spPr>
      </p:pic>
      <p:pic>
        <p:nvPicPr>
          <p:cNvPr id="13" name="Graphic 12" descr="Clipboard Checked with solid fill">
            <a:extLst>
              <a:ext uri="{FF2B5EF4-FFF2-40B4-BE49-F238E27FC236}">
                <a16:creationId xmlns:a16="http://schemas.microsoft.com/office/drawing/2014/main" id="{6F3FA298-A0CC-A443-11B4-C6F79C597C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8249" y="4146054"/>
            <a:ext cx="272856" cy="272856"/>
          </a:xfrm>
          <a:prstGeom prst="rect">
            <a:avLst/>
          </a:prstGeom>
        </p:spPr>
      </p:pic>
      <p:pic>
        <p:nvPicPr>
          <p:cNvPr id="14" name="Picture 13" descr="A screen shot of a computer screen&#10;&#10;Description automatically generated">
            <a:extLst>
              <a:ext uri="{FF2B5EF4-FFF2-40B4-BE49-F238E27FC236}">
                <a16:creationId xmlns:a16="http://schemas.microsoft.com/office/drawing/2014/main" id="{4ECAB252-1219-3543-BABB-00C7F7C697A6}"/>
              </a:ext>
            </a:extLst>
          </p:cNvPr>
          <p:cNvPicPr>
            <a:picLocks noChangeAspect="1"/>
          </p:cNvPicPr>
          <p:nvPr/>
        </p:nvPicPr>
        <p:blipFill>
          <a:blip r:embed="rId9"/>
          <a:stretch>
            <a:fillRect/>
          </a:stretch>
        </p:blipFill>
        <p:spPr>
          <a:xfrm>
            <a:off x="6856799" y="2074134"/>
            <a:ext cx="4994427" cy="3047272"/>
          </a:xfrm>
          <a:prstGeom prst="rect">
            <a:avLst/>
          </a:prstGeom>
        </p:spPr>
      </p:pic>
      <p:pic>
        <p:nvPicPr>
          <p:cNvPr id="5" name="Picture 4">
            <a:extLst>
              <a:ext uri="{FF2B5EF4-FFF2-40B4-BE49-F238E27FC236}">
                <a16:creationId xmlns:a16="http://schemas.microsoft.com/office/drawing/2014/main" id="{CDCAA149-9C11-CCFB-DA49-7A549E241E00}"/>
              </a:ext>
            </a:extLst>
          </p:cNvPr>
          <p:cNvPicPr>
            <a:picLocks noChangeAspect="1"/>
          </p:cNvPicPr>
          <p:nvPr/>
        </p:nvPicPr>
        <p:blipFill>
          <a:blip r:embed="rId10"/>
          <a:stretch>
            <a:fillRect/>
          </a:stretch>
        </p:blipFill>
        <p:spPr>
          <a:xfrm>
            <a:off x="626288" y="2113940"/>
            <a:ext cx="4376937" cy="4125248"/>
          </a:xfrm>
          <a:prstGeom prst="rect">
            <a:avLst/>
          </a:prstGeom>
        </p:spPr>
      </p:pic>
      <p:sp>
        <p:nvSpPr>
          <p:cNvPr id="15" name="Down Arrow 14">
            <a:extLst>
              <a:ext uri="{FF2B5EF4-FFF2-40B4-BE49-F238E27FC236}">
                <a16:creationId xmlns:a16="http://schemas.microsoft.com/office/drawing/2014/main" id="{38B77C23-3711-EC41-BB5B-0F44F8829EAE}"/>
              </a:ext>
            </a:extLst>
          </p:cNvPr>
          <p:cNvSpPr/>
          <p:nvPr/>
        </p:nvSpPr>
        <p:spPr>
          <a:xfrm rot="16200000">
            <a:off x="5606799" y="2938518"/>
            <a:ext cx="754215" cy="1283593"/>
          </a:xfrm>
          <a:prstGeom prst="downArrow">
            <a:avLst/>
          </a:prstGeom>
          <a:solidFill>
            <a:srgbClr val="026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7DB1CB5B-2038-2E4B-A479-A23B4A8A354F}"/>
              </a:ext>
            </a:extLst>
          </p:cNvPr>
          <p:cNvSpPr txBox="1"/>
          <p:nvPr/>
        </p:nvSpPr>
        <p:spPr>
          <a:xfrm>
            <a:off x="6856799" y="1704802"/>
            <a:ext cx="4258469" cy="369332"/>
          </a:xfrm>
          <a:prstGeom prst="rect">
            <a:avLst/>
          </a:prstGeom>
          <a:noFill/>
        </p:spPr>
        <p:txBody>
          <a:bodyPr wrap="square" rtlCol="0">
            <a:spAutoFit/>
          </a:bodyPr>
          <a:lstStyle/>
          <a:p>
            <a:r>
              <a:rPr lang="en-US" sz="1800" b="1" dirty="0"/>
              <a:t>Complex </a:t>
            </a:r>
            <a:r>
              <a:rPr lang="en-CN" sz="1800" b="1" dirty="0"/>
              <a:t>EnergyPlus Output File</a:t>
            </a:r>
          </a:p>
        </p:txBody>
      </p:sp>
      <p:sp>
        <p:nvSpPr>
          <p:cNvPr id="17" name="TextBox 16">
            <a:extLst>
              <a:ext uri="{FF2B5EF4-FFF2-40B4-BE49-F238E27FC236}">
                <a16:creationId xmlns:a16="http://schemas.microsoft.com/office/drawing/2014/main" id="{B65C7298-BB73-3745-9A36-D27A66FBF975}"/>
              </a:ext>
            </a:extLst>
          </p:cNvPr>
          <p:cNvSpPr txBox="1"/>
          <p:nvPr/>
        </p:nvSpPr>
        <p:spPr>
          <a:xfrm>
            <a:off x="626288" y="1704802"/>
            <a:ext cx="3419404" cy="369332"/>
          </a:xfrm>
          <a:prstGeom prst="rect">
            <a:avLst/>
          </a:prstGeom>
          <a:noFill/>
        </p:spPr>
        <p:txBody>
          <a:bodyPr wrap="square" rtlCol="0">
            <a:spAutoFit/>
          </a:bodyPr>
          <a:lstStyle/>
          <a:p>
            <a:r>
              <a:rPr lang="en-CN" sz="1800" b="1" dirty="0"/>
              <a:t>E</a:t>
            </a:r>
            <a:r>
              <a:rPr lang="en-US" sz="1800" b="1" dirty="0" err="1"/>
              <a:t>nergyPlus</a:t>
            </a:r>
            <a:r>
              <a:rPr lang="en-US" sz="1800" b="1" dirty="0"/>
              <a:t> Simulation</a:t>
            </a:r>
            <a:endParaRPr lang="en-CN" sz="1800" b="1" dirty="0"/>
          </a:p>
        </p:txBody>
      </p:sp>
      <p:sp>
        <p:nvSpPr>
          <p:cNvPr id="8" name="Google Shape;159;p3">
            <a:extLst>
              <a:ext uri="{FF2B5EF4-FFF2-40B4-BE49-F238E27FC236}">
                <a16:creationId xmlns:a16="http://schemas.microsoft.com/office/drawing/2014/main" id="{69AAAB61-E6AD-F7FD-D189-E77DC61CEE39}"/>
              </a:ext>
            </a:extLst>
          </p:cNvPr>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Workflow Overview – Step 3</a:t>
            </a:r>
          </a:p>
        </p:txBody>
      </p:sp>
      <p:sp>
        <p:nvSpPr>
          <p:cNvPr id="11" name="Google Shape;160;p3">
            <a:extLst>
              <a:ext uri="{FF2B5EF4-FFF2-40B4-BE49-F238E27FC236}">
                <a16:creationId xmlns:a16="http://schemas.microsoft.com/office/drawing/2014/main" id="{4A91C3DF-B1C1-8ACA-26F4-37FC002BA7E1}"/>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Running </a:t>
            </a:r>
            <a:r>
              <a:rPr lang="en-US" sz="1600" i="1" dirty="0" err="1">
                <a:solidFill>
                  <a:srgbClr val="02614E"/>
                </a:solidFill>
                <a:latin typeface="Times New Roman" panose="02020603050405020304" pitchFamily="18" charset="0"/>
                <a:cs typeface="Times New Roman" panose="02020603050405020304" pitchFamily="18" charset="0"/>
              </a:rPr>
              <a:t>EnergyPlus</a:t>
            </a:r>
            <a:r>
              <a:rPr lang="en-US" sz="1600" i="1" dirty="0">
                <a:solidFill>
                  <a:srgbClr val="02614E"/>
                </a:solidFill>
                <a:latin typeface="Times New Roman" panose="02020603050405020304" pitchFamily="18" charset="0"/>
                <a:cs typeface="Times New Roman" panose="02020603050405020304" pitchFamily="18" charset="0"/>
              </a:rPr>
              <a:t> </a:t>
            </a:r>
            <a:r>
              <a:rPr lang="en-US" dirty="0">
                <a:solidFill>
                  <a:srgbClr val="02614E"/>
                </a:solidFill>
                <a:latin typeface="Times New Roman" panose="02020603050405020304" pitchFamily="18" charset="0"/>
                <a:cs typeface="Times New Roman" panose="02020603050405020304" pitchFamily="18" charset="0"/>
              </a:rPr>
              <a:t>Simulations</a:t>
            </a:r>
            <a:endParaRPr lang="en-US" sz="1600" i="1" dirty="0">
              <a:solidFill>
                <a:srgbClr val="02614E"/>
              </a:solidFill>
              <a:latin typeface="Times New Roman" panose="02020603050405020304" pitchFamily="18" charset="0"/>
              <a:cs typeface="Times New Roman" panose="02020603050405020304" pitchFamily="18" charset="0"/>
            </a:endParaRPr>
          </a:p>
        </p:txBody>
      </p:sp>
      <p:sp>
        <p:nvSpPr>
          <p:cNvPr id="18" name="Google Shape;311;p6">
            <a:extLst>
              <a:ext uri="{FF2B5EF4-FFF2-40B4-BE49-F238E27FC236}">
                <a16:creationId xmlns:a16="http://schemas.microsoft.com/office/drawing/2014/main" id="{5E17DC88-145F-F5D9-9BD1-619332D9E237}"/>
              </a:ext>
            </a:extLst>
          </p:cNvPr>
          <p:cNvSpPr/>
          <p:nvPr/>
        </p:nvSpPr>
        <p:spPr>
          <a:xfrm>
            <a:off x="10135517" y="159274"/>
            <a:ext cx="519611" cy="549142"/>
          </a:xfrm>
          <a:prstGeom prst="ellipse">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19" name="Graphic 18" descr="Programmer female with solid fill">
            <a:extLst>
              <a:ext uri="{FF2B5EF4-FFF2-40B4-BE49-F238E27FC236}">
                <a16:creationId xmlns:a16="http://schemas.microsoft.com/office/drawing/2014/main" id="{7B7180C2-35A2-1AC3-B396-E87B5563C0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18701" y="240983"/>
            <a:ext cx="352883" cy="352883"/>
          </a:xfrm>
          <a:prstGeom prst="rect">
            <a:avLst/>
          </a:prstGeom>
        </p:spPr>
      </p:pic>
    </p:spTree>
    <p:extLst>
      <p:ext uri="{BB962C8B-B14F-4D97-AF65-F5344CB8AC3E}">
        <p14:creationId xmlns:p14="http://schemas.microsoft.com/office/powerpoint/2010/main" val="383362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4"/>
          <p:cNvSpPr/>
          <p:nvPr/>
        </p:nvSpPr>
        <p:spPr>
          <a:xfrm>
            <a:off x="3678202" y="916947"/>
            <a:ext cx="4340128" cy="843788"/>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CA" sz="2800" b="1" dirty="0">
                <a:solidFill>
                  <a:schemeClr val="bg1"/>
                </a:solidFill>
                <a:latin typeface="Times New Roman" panose="02020603050405020304" pitchFamily="18" charset="0"/>
                <a:ea typeface="Avenir"/>
                <a:cs typeface="Times New Roman" panose="02020603050405020304" pitchFamily="18" charset="0"/>
                <a:sym typeface="Avenir"/>
              </a:rPr>
              <a:t>4. Backend - Output</a:t>
            </a:r>
            <a:endParaRPr lang="en-CA" sz="2800" dirty="0">
              <a:solidFill>
                <a:schemeClr val="bg1"/>
              </a:solidFill>
              <a:latin typeface="Times New Roman" panose="02020603050405020304" pitchFamily="18" charset="0"/>
              <a:cs typeface="Times New Roman" panose="02020603050405020304" pitchFamily="18" charset="0"/>
            </a:endParaRPr>
          </a:p>
        </p:txBody>
      </p:sp>
      <p:pic>
        <p:nvPicPr>
          <p:cNvPr id="10" name="Graphic 9" descr="Flying Money with solid fill">
            <a:extLst>
              <a:ext uri="{FF2B5EF4-FFF2-40B4-BE49-F238E27FC236}">
                <a16:creationId xmlns:a16="http://schemas.microsoft.com/office/drawing/2014/main" id="{D03864A5-CA20-6A74-7331-A20601FC66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5363" y="5310639"/>
            <a:ext cx="239883" cy="239883"/>
          </a:xfrm>
          <a:prstGeom prst="rect">
            <a:avLst/>
          </a:prstGeom>
        </p:spPr>
      </p:pic>
      <p:pic>
        <p:nvPicPr>
          <p:cNvPr id="12" name="Graphic 11" descr="Clipboard Checked with solid fill">
            <a:extLst>
              <a:ext uri="{FF2B5EF4-FFF2-40B4-BE49-F238E27FC236}">
                <a16:creationId xmlns:a16="http://schemas.microsoft.com/office/drawing/2014/main" id="{7A114EE8-3F8D-BDE0-7CEC-41DFB470EF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7082" y="1665814"/>
            <a:ext cx="272856" cy="272856"/>
          </a:xfrm>
          <a:prstGeom prst="rect">
            <a:avLst/>
          </a:prstGeom>
        </p:spPr>
      </p:pic>
      <p:sp>
        <p:nvSpPr>
          <p:cNvPr id="9" name="TextBox 8">
            <a:extLst>
              <a:ext uri="{FF2B5EF4-FFF2-40B4-BE49-F238E27FC236}">
                <a16:creationId xmlns:a16="http://schemas.microsoft.com/office/drawing/2014/main" id="{9DF32A86-3D5A-1749-8F3D-E1E69C5313B6}"/>
              </a:ext>
            </a:extLst>
          </p:cNvPr>
          <p:cNvSpPr txBox="1"/>
          <p:nvPr/>
        </p:nvSpPr>
        <p:spPr>
          <a:xfrm>
            <a:off x="284743" y="2212845"/>
            <a:ext cx="3798949" cy="369332"/>
          </a:xfrm>
          <a:prstGeom prst="rect">
            <a:avLst/>
          </a:prstGeom>
          <a:noFill/>
        </p:spPr>
        <p:txBody>
          <a:bodyPr wrap="square" rtlCol="0">
            <a:spAutoFit/>
          </a:bodyPr>
          <a:lstStyle/>
          <a:p>
            <a:r>
              <a:rPr lang="en-US" sz="1800" b="1" dirty="0"/>
              <a:t>Complex </a:t>
            </a:r>
            <a:r>
              <a:rPr lang="en-CN" sz="1800" b="1" dirty="0"/>
              <a:t>EnergyPlus Output File</a:t>
            </a:r>
          </a:p>
        </p:txBody>
      </p:sp>
      <p:sp>
        <p:nvSpPr>
          <p:cNvPr id="11" name="Down Arrow 10">
            <a:extLst>
              <a:ext uri="{FF2B5EF4-FFF2-40B4-BE49-F238E27FC236}">
                <a16:creationId xmlns:a16="http://schemas.microsoft.com/office/drawing/2014/main" id="{F410A38E-168B-E54F-99E4-A60C78574A36}"/>
              </a:ext>
            </a:extLst>
          </p:cNvPr>
          <p:cNvSpPr/>
          <p:nvPr/>
        </p:nvSpPr>
        <p:spPr>
          <a:xfrm rot="16200000">
            <a:off x="4601465" y="2661333"/>
            <a:ext cx="613343" cy="1423806"/>
          </a:xfrm>
          <a:prstGeom prst="downArrow">
            <a:avLst/>
          </a:prstGeom>
          <a:solidFill>
            <a:srgbClr val="026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80D5A7F3-0F45-9443-A63F-0EDB0A522CB0}"/>
              </a:ext>
            </a:extLst>
          </p:cNvPr>
          <p:cNvSpPr txBox="1"/>
          <p:nvPr/>
        </p:nvSpPr>
        <p:spPr>
          <a:xfrm>
            <a:off x="5848266" y="2306403"/>
            <a:ext cx="6343734" cy="400110"/>
          </a:xfrm>
          <a:prstGeom prst="rect">
            <a:avLst/>
          </a:prstGeom>
          <a:noFill/>
        </p:spPr>
        <p:txBody>
          <a:bodyPr wrap="square" rtlCol="0">
            <a:spAutoFit/>
          </a:bodyPr>
          <a:lstStyle/>
          <a:p>
            <a:r>
              <a:rPr lang="en-CN" sz="2000" b="1" dirty="0"/>
              <a:t>GPT4 Output in Terminal</a:t>
            </a:r>
            <a:r>
              <a:rPr lang="en-US" sz="2000" b="1" dirty="0"/>
              <a:t>: </a:t>
            </a:r>
            <a:r>
              <a:rPr lang="en-CN" sz="2000" b="1" dirty="0"/>
              <a:t>Key Insights for User</a:t>
            </a:r>
          </a:p>
        </p:txBody>
      </p:sp>
      <p:sp>
        <p:nvSpPr>
          <p:cNvPr id="14" name="TextBox 13">
            <a:extLst>
              <a:ext uri="{FF2B5EF4-FFF2-40B4-BE49-F238E27FC236}">
                <a16:creationId xmlns:a16="http://schemas.microsoft.com/office/drawing/2014/main" id="{F2C74239-C7C4-2841-9F1C-DFD62411879B}"/>
              </a:ext>
            </a:extLst>
          </p:cNvPr>
          <p:cNvSpPr txBox="1"/>
          <p:nvPr/>
        </p:nvSpPr>
        <p:spPr>
          <a:xfrm>
            <a:off x="4083692" y="2244848"/>
            <a:ext cx="1958592" cy="738664"/>
          </a:xfrm>
          <a:prstGeom prst="rect">
            <a:avLst/>
          </a:prstGeom>
          <a:noFill/>
        </p:spPr>
        <p:txBody>
          <a:bodyPr wrap="square" rtlCol="0">
            <a:spAutoFit/>
          </a:bodyPr>
          <a:lstStyle/>
          <a:p>
            <a:r>
              <a:rPr lang="en-CN" dirty="0"/>
              <a:t>OpenAI API </a:t>
            </a:r>
          </a:p>
          <a:p>
            <a:r>
              <a:rPr lang="en-CN" dirty="0"/>
              <a:t>on Python with Zero Shot Prompting</a:t>
            </a:r>
          </a:p>
        </p:txBody>
      </p:sp>
      <p:pic>
        <p:nvPicPr>
          <p:cNvPr id="15" name="Picture 14" descr="A screen shot of a computer screen&#10;&#10;Description automatically generated">
            <a:extLst>
              <a:ext uri="{FF2B5EF4-FFF2-40B4-BE49-F238E27FC236}">
                <a16:creationId xmlns:a16="http://schemas.microsoft.com/office/drawing/2014/main" id="{38A29F2F-7023-DC47-942E-865087B12F63}"/>
              </a:ext>
            </a:extLst>
          </p:cNvPr>
          <p:cNvPicPr>
            <a:picLocks noChangeAspect="1"/>
          </p:cNvPicPr>
          <p:nvPr/>
        </p:nvPicPr>
        <p:blipFill>
          <a:blip r:embed="rId7"/>
          <a:stretch>
            <a:fillRect/>
          </a:stretch>
        </p:blipFill>
        <p:spPr>
          <a:xfrm>
            <a:off x="314433" y="2595015"/>
            <a:ext cx="3653575" cy="2229172"/>
          </a:xfrm>
          <a:prstGeom prst="rect">
            <a:avLst/>
          </a:prstGeom>
        </p:spPr>
      </p:pic>
      <p:sp>
        <p:nvSpPr>
          <p:cNvPr id="6" name="Google Shape;159;p3">
            <a:extLst>
              <a:ext uri="{FF2B5EF4-FFF2-40B4-BE49-F238E27FC236}">
                <a16:creationId xmlns:a16="http://schemas.microsoft.com/office/drawing/2014/main" id="{25766780-1F9F-B612-BAEE-87A3CE4F8D4D}"/>
              </a:ext>
            </a:extLst>
          </p:cNvPr>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Workflow Overview – Step 4</a:t>
            </a:r>
          </a:p>
        </p:txBody>
      </p:sp>
      <p:sp>
        <p:nvSpPr>
          <p:cNvPr id="7" name="Google Shape;160;p3">
            <a:extLst>
              <a:ext uri="{FF2B5EF4-FFF2-40B4-BE49-F238E27FC236}">
                <a16:creationId xmlns:a16="http://schemas.microsoft.com/office/drawing/2014/main" id="{7130FDEB-2B0B-E7C5-315A-F151117E5828}"/>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Creating actionable outcomes from </a:t>
            </a:r>
            <a:r>
              <a:rPr lang="en-US" dirty="0" err="1">
                <a:solidFill>
                  <a:srgbClr val="02614E"/>
                </a:solidFill>
                <a:latin typeface="Times New Roman" panose="02020603050405020304" pitchFamily="18" charset="0"/>
                <a:cs typeface="Times New Roman" panose="02020603050405020304" pitchFamily="18" charset="0"/>
              </a:rPr>
              <a:t>EnergyPlus</a:t>
            </a:r>
            <a:r>
              <a:rPr lang="en-US" dirty="0">
                <a:solidFill>
                  <a:srgbClr val="02614E"/>
                </a:solidFill>
                <a:latin typeface="Times New Roman" panose="02020603050405020304" pitchFamily="18" charset="0"/>
                <a:cs typeface="Times New Roman" panose="02020603050405020304" pitchFamily="18" charset="0"/>
              </a:rPr>
              <a:t> outputs</a:t>
            </a:r>
            <a:endParaRPr sz="1600" i="1" dirty="0">
              <a:solidFill>
                <a:srgbClr val="02614E"/>
              </a:solidFill>
              <a:latin typeface="Times New Roman" panose="02020603050405020304" pitchFamily="18" charset="0"/>
              <a:cs typeface="Times New Roman" panose="02020603050405020304" pitchFamily="18" charset="0"/>
            </a:endParaRPr>
          </a:p>
        </p:txBody>
      </p:sp>
      <p:pic>
        <p:nvPicPr>
          <p:cNvPr id="5" name="Picture 5" descr="A black screen with white text&#10;&#10;Description automatically generated">
            <a:extLst>
              <a:ext uri="{FF2B5EF4-FFF2-40B4-BE49-F238E27FC236}">
                <a16:creationId xmlns:a16="http://schemas.microsoft.com/office/drawing/2014/main" id="{5A751295-5E11-1F41-A9E5-26A3927523F8}"/>
              </a:ext>
            </a:extLst>
          </p:cNvPr>
          <p:cNvPicPr>
            <a:picLocks noChangeAspect="1"/>
          </p:cNvPicPr>
          <p:nvPr/>
        </p:nvPicPr>
        <p:blipFill>
          <a:blip r:embed="rId8"/>
          <a:stretch>
            <a:fillRect/>
          </a:stretch>
        </p:blipFill>
        <p:spPr>
          <a:xfrm>
            <a:off x="5848264" y="2706513"/>
            <a:ext cx="6132878" cy="1736880"/>
          </a:xfrm>
          <a:prstGeom prst="rect">
            <a:avLst/>
          </a:prstGeom>
        </p:spPr>
      </p:pic>
      <p:pic>
        <p:nvPicPr>
          <p:cNvPr id="1026" name="Picture 2" descr="OpenAI, ChatGPT Logo Icon 22227364 PNG">
            <a:extLst>
              <a:ext uri="{FF2B5EF4-FFF2-40B4-BE49-F238E27FC236}">
                <a16:creationId xmlns:a16="http://schemas.microsoft.com/office/drawing/2014/main" id="{F01A525A-23A4-DE49-BD85-8FF134BC28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4799" y="3709601"/>
            <a:ext cx="586674" cy="586674"/>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311;p6">
            <a:extLst>
              <a:ext uri="{FF2B5EF4-FFF2-40B4-BE49-F238E27FC236}">
                <a16:creationId xmlns:a16="http://schemas.microsoft.com/office/drawing/2014/main" id="{1CBAB851-9B9F-C1DE-1A31-5111835EB9BB}"/>
              </a:ext>
            </a:extLst>
          </p:cNvPr>
          <p:cNvSpPr/>
          <p:nvPr/>
        </p:nvSpPr>
        <p:spPr>
          <a:xfrm>
            <a:off x="10135517" y="159274"/>
            <a:ext cx="519611" cy="549142"/>
          </a:xfrm>
          <a:prstGeom prst="ellipse">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21" name="Graphic 20" descr="Programmer female with solid fill">
            <a:extLst>
              <a:ext uri="{FF2B5EF4-FFF2-40B4-BE49-F238E27FC236}">
                <a16:creationId xmlns:a16="http://schemas.microsoft.com/office/drawing/2014/main" id="{C541F51D-A6C1-9015-32BD-B39387F70F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18701" y="240983"/>
            <a:ext cx="352883" cy="352883"/>
          </a:xfrm>
          <a:prstGeom prst="rect">
            <a:avLst/>
          </a:prstGeom>
        </p:spPr>
      </p:pic>
    </p:spTree>
    <p:extLst>
      <p:ext uri="{BB962C8B-B14F-4D97-AF65-F5344CB8AC3E}">
        <p14:creationId xmlns:p14="http://schemas.microsoft.com/office/powerpoint/2010/main" val="76198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4"/>
          <p:cNvSpPr/>
          <p:nvPr/>
        </p:nvSpPr>
        <p:spPr>
          <a:xfrm>
            <a:off x="3615575" y="907441"/>
            <a:ext cx="4988483" cy="757758"/>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Avenir"/>
                <a:cs typeface="Times New Roman" panose="02020603050405020304" pitchFamily="18" charset="0"/>
                <a:sym typeface="Avenir"/>
              </a:rPr>
              <a:t>5. User – View Insights</a:t>
            </a:r>
          </a:p>
        </p:txBody>
      </p:sp>
      <p:pic>
        <p:nvPicPr>
          <p:cNvPr id="6" name="Graphic 5" descr="Stopwatch 66% with solid fill">
            <a:extLst>
              <a:ext uri="{FF2B5EF4-FFF2-40B4-BE49-F238E27FC236}">
                <a16:creationId xmlns:a16="http://schemas.microsoft.com/office/drawing/2014/main" id="{AFB5428E-98A6-C03C-46E9-632DD4D266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7592" y="2228995"/>
            <a:ext cx="268164" cy="268164"/>
          </a:xfrm>
          <a:prstGeom prst="rect">
            <a:avLst/>
          </a:prstGeom>
        </p:spPr>
      </p:pic>
      <p:pic>
        <p:nvPicPr>
          <p:cNvPr id="7" name="Graphic 6" descr="Stopwatch 66% with solid fill">
            <a:extLst>
              <a:ext uri="{FF2B5EF4-FFF2-40B4-BE49-F238E27FC236}">
                <a16:creationId xmlns:a16="http://schemas.microsoft.com/office/drawing/2014/main" id="{0AB51199-B601-C10E-01A6-9638E1EC43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7082" y="4722565"/>
            <a:ext cx="268164" cy="268164"/>
          </a:xfrm>
          <a:prstGeom prst="rect">
            <a:avLst/>
          </a:prstGeom>
        </p:spPr>
      </p:pic>
      <p:pic>
        <p:nvPicPr>
          <p:cNvPr id="9" name="Graphic 8" descr="Flying Money with solid fill">
            <a:extLst>
              <a:ext uri="{FF2B5EF4-FFF2-40B4-BE49-F238E27FC236}">
                <a16:creationId xmlns:a16="http://schemas.microsoft.com/office/drawing/2014/main" id="{3327883B-C02A-20C8-1909-F3D105E55F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1222" y="2823015"/>
            <a:ext cx="239883" cy="239883"/>
          </a:xfrm>
          <a:prstGeom prst="rect">
            <a:avLst/>
          </a:prstGeom>
        </p:spPr>
      </p:pic>
      <p:pic>
        <p:nvPicPr>
          <p:cNvPr id="10" name="Graphic 9" descr="Flying Money with solid fill">
            <a:extLst>
              <a:ext uri="{FF2B5EF4-FFF2-40B4-BE49-F238E27FC236}">
                <a16:creationId xmlns:a16="http://schemas.microsoft.com/office/drawing/2014/main" id="{D03864A5-CA20-6A74-7331-A20601FC66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5363" y="5310639"/>
            <a:ext cx="239883" cy="239883"/>
          </a:xfrm>
          <a:prstGeom prst="rect">
            <a:avLst/>
          </a:prstGeom>
        </p:spPr>
      </p:pic>
      <p:pic>
        <p:nvPicPr>
          <p:cNvPr id="12" name="Graphic 11" descr="Clipboard Checked with solid fill">
            <a:extLst>
              <a:ext uri="{FF2B5EF4-FFF2-40B4-BE49-F238E27FC236}">
                <a16:creationId xmlns:a16="http://schemas.microsoft.com/office/drawing/2014/main" id="{7A114EE8-3F8D-BDE0-7CEC-41DFB470EF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7082" y="1665814"/>
            <a:ext cx="272856" cy="272856"/>
          </a:xfrm>
          <a:prstGeom prst="rect">
            <a:avLst/>
          </a:prstGeom>
        </p:spPr>
      </p:pic>
      <p:pic>
        <p:nvPicPr>
          <p:cNvPr id="13" name="Graphic 12" descr="Clipboard Checked with solid fill">
            <a:extLst>
              <a:ext uri="{FF2B5EF4-FFF2-40B4-BE49-F238E27FC236}">
                <a16:creationId xmlns:a16="http://schemas.microsoft.com/office/drawing/2014/main" id="{6F3FA298-A0CC-A443-11B4-C6F79C597C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8249" y="4146054"/>
            <a:ext cx="272856" cy="272856"/>
          </a:xfrm>
          <a:prstGeom prst="rect">
            <a:avLst/>
          </a:prstGeom>
        </p:spPr>
      </p:pic>
      <p:sp>
        <p:nvSpPr>
          <p:cNvPr id="48" name="TextBox 47">
            <a:extLst>
              <a:ext uri="{FF2B5EF4-FFF2-40B4-BE49-F238E27FC236}">
                <a16:creationId xmlns:a16="http://schemas.microsoft.com/office/drawing/2014/main" id="{E62D587D-0EDF-8D4F-9602-7A4B2322AB95}"/>
              </a:ext>
            </a:extLst>
          </p:cNvPr>
          <p:cNvSpPr txBox="1"/>
          <p:nvPr/>
        </p:nvSpPr>
        <p:spPr>
          <a:xfrm>
            <a:off x="1064799" y="1733922"/>
            <a:ext cx="10090033" cy="707886"/>
          </a:xfrm>
          <a:prstGeom prst="rect">
            <a:avLst/>
          </a:prstGeom>
          <a:noFill/>
        </p:spPr>
        <p:txBody>
          <a:bodyPr wrap="square" rtlCol="0">
            <a:spAutoFit/>
          </a:bodyPr>
          <a:lstStyle/>
          <a:p>
            <a:pPr marL="0" marR="0" lvl="0" indent="0" algn="ctr" rtl="0">
              <a:spcBef>
                <a:spcPts val="0"/>
              </a:spcBef>
              <a:spcAft>
                <a:spcPts val="0"/>
              </a:spcAft>
              <a:buNone/>
            </a:pPr>
            <a:r>
              <a:rPr lang="en-US" sz="2000" dirty="0">
                <a:solidFill>
                  <a:schemeClr val="dk1"/>
                </a:solidFill>
                <a:latin typeface="Times New Roman" panose="02020603050405020304" pitchFamily="18" charset="0"/>
                <a:ea typeface="Avenir"/>
                <a:cs typeface="Times New Roman" panose="02020603050405020304" pitchFamily="18" charset="0"/>
                <a:sym typeface="Avenir"/>
              </a:rPr>
              <a:t>The User can view summarized customized </a:t>
            </a:r>
            <a:r>
              <a:rPr lang="en-US" sz="2000" b="1" dirty="0">
                <a:solidFill>
                  <a:schemeClr val="dk1"/>
                </a:solidFill>
                <a:latin typeface="Times New Roman" panose="02020603050405020304" pitchFamily="18" charset="0"/>
                <a:ea typeface="Avenir"/>
                <a:cs typeface="Times New Roman" panose="02020603050405020304" pitchFamily="18" charset="0"/>
                <a:sym typeface="Avenir"/>
              </a:rPr>
              <a:t>insights and actionable steps </a:t>
            </a:r>
            <a:r>
              <a:rPr lang="en-US" sz="2000" dirty="0">
                <a:solidFill>
                  <a:schemeClr val="dk1"/>
                </a:solidFill>
                <a:latin typeface="Times New Roman" panose="02020603050405020304" pitchFamily="18" charset="0"/>
                <a:ea typeface="Avenir"/>
                <a:cs typeface="Times New Roman" panose="02020603050405020304" pitchFamily="18" charset="0"/>
                <a:sym typeface="Avenir"/>
              </a:rPr>
              <a:t>on the interface. </a:t>
            </a:r>
          </a:p>
          <a:p>
            <a:pPr marL="0" marR="0" lvl="0" indent="0" algn="ctr" rtl="0">
              <a:spcBef>
                <a:spcPts val="0"/>
              </a:spcBef>
              <a:spcAft>
                <a:spcPts val="0"/>
              </a:spcAft>
              <a:buNone/>
            </a:pPr>
            <a:r>
              <a:rPr lang="en-US" sz="2000" dirty="0">
                <a:solidFill>
                  <a:schemeClr val="dk1"/>
                </a:solidFill>
                <a:latin typeface="Times New Roman" panose="02020603050405020304" pitchFamily="18" charset="0"/>
                <a:ea typeface="Avenir"/>
                <a:cs typeface="Times New Roman" panose="02020603050405020304" pitchFamily="18" charset="0"/>
                <a:sym typeface="Avenir"/>
              </a:rPr>
              <a:t>Below is a sample output we can get from OpenAI APIs with reading EP data:</a:t>
            </a:r>
          </a:p>
        </p:txBody>
      </p:sp>
      <p:pic>
        <p:nvPicPr>
          <p:cNvPr id="20" name="Graphic 19" descr="Stopwatch 66% with solid fill">
            <a:extLst>
              <a:ext uri="{FF2B5EF4-FFF2-40B4-BE49-F238E27FC236}">
                <a16:creationId xmlns:a16="http://schemas.microsoft.com/office/drawing/2014/main" id="{59E08F30-343A-F75F-6ED2-82683BCCA9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3699" y="3189667"/>
            <a:ext cx="268164" cy="268164"/>
          </a:xfrm>
          <a:prstGeom prst="rect">
            <a:avLst/>
          </a:prstGeom>
        </p:spPr>
      </p:pic>
      <p:pic>
        <p:nvPicPr>
          <p:cNvPr id="22" name="Picture 21">
            <a:extLst>
              <a:ext uri="{FF2B5EF4-FFF2-40B4-BE49-F238E27FC236}">
                <a16:creationId xmlns:a16="http://schemas.microsoft.com/office/drawing/2014/main" id="{51D4A4F6-F6B0-75C8-3FDB-0733A38CED39}"/>
              </a:ext>
            </a:extLst>
          </p:cNvPr>
          <p:cNvPicPr>
            <a:picLocks noChangeAspect="1"/>
          </p:cNvPicPr>
          <p:nvPr/>
        </p:nvPicPr>
        <p:blipFill>
          <a:blip r:embed="rId9"/>
          <a:stretch>
            <a:fillRect/>
          </a:stretch>
        </p:blipFill>
        <p:spPr>
          <a:xfrm>
            <a:off x="8478578" y="3917158"/>
            <a:ext cx="414627" cy="414627"/>
          </a:xfrm>
          <a:prstGeom prst="rect">
            <a:avLst/>
          </a:prstGeom>
        </p:spPr>
      </p:pic>
      <p:sp>
        <p:nvSpPr>
          <p:cNvPr id="24" name="TextBox 23">
            <a:extLst>
              <a:ext uri="{FF2B5EF4-FFF2-40B4-BE49-F238E27FC236}">
                <a16:creationId xmlns:a16="http://schemas.microsoft.com/office/drawing/2014/main" id="{3B367AA5-65AF-CE88-FD0D-E19BCAFE6085}"/>
              </a:ext>
            </a:extLst>
          </p:cNvPr>
          <p:cNvSpPr txBox="1"/>
          <p:nvPr/>
        </p:nvSpPr>
        <p:spPr>
          <a:xfrm>
            <a:off x="8907159" y="3965335"/>
            <a:ext cx="267717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Specific</a:t>
            </a:r>
          </a:p>
        </p:txBody>
      </p:sp>
      <p:pic>
        <p:nvPicPr>
          <p:cNvPr id="25" name="Picture 24">
            <a:extLst>
              <a:ext uri="{FF2B5EF4-FFF2-40B4-BE49-F238E27FC236}">
                <a16:creationId xmlns:a16="http://schemas.microsoft.com/office/drawing/2014/main" id="{F8B9C850-C338-FEDC-44C2-F3EF5756D43B}"/>
              </a:ext>
            </a:extLst>
          </p:cNvPr>
          <p:cNvPicPr>
            <a:picLocks noChangeAspect="1"/>
          </p:cNvPicPr>
          <p:nvPr/>
        </p:nvPicPr>
        <p:blipFill>
          <a:blip r:embed="rId9"/>
          <a:stretch>
            <a:fillRect/>
          </a:stretch>
        </p:blipFill>
        <p:spPr>
          <a:xfrm>
            <a:off x="8478578" y="4489722"/>
            <a:ext cx="414627" cy="414627"/>
          </a:xfrm>
          <a:prstGeom prst="rect">
            <a:avLst/>
          </a:prstGeom>
        </p:spPr>
      </p:pic>
      <p:sp>
        <p:nvSpPr>
          <p:cNvPr id="26" name="TextBox 25">
            <a:extLst>
              <a:ext uri="{FF2B5EF4-FFF2-40B4-BE49-F238E27FC236}">
                <a16:creationId xmlns:a16="http://schemas.microsoft.com/office/drawing/2014/main" id="{902C349F-DACB-0CEC-1A72-4C5B5F5E8543}"/>
              </a:ext>
            </a:extLst>
          </p:cNvPr>
          <p:cNvSpPr txBox="1"/>
          <p:nvPr/>
        </p:nvSpPr>
        <p:spPr>
          <a:xfrm>
            <a:off x="8907159" y="4537899"/>
            <a:ext cx="267717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Holistic</a:t>
            </a:r>
          </a:p>
        </p:txBody>
      </p:sp>
      <p:pic>
        <p:nvPicPr>
          <p:cNvPr id="27" name="Picture 26">
            <a:extLst>
              <a:ext uri="{FF2B5EF4-FFF2-40B4-BE49-F238E27FC236}">
                <a16:creationId xmlns:a16="http://schemas.microsoft.com/office/drawing/2014/main" id="{EAC34D09-BCD1-160D-7B9C-67C3A13156FF}"/>
              </a:ext>
            </a:extLst>
          </p:cNvPr>
          <p:cNvPicPr>
            <a:picLocks noChangeAspect="1"/>
          </p:cNvPicPr>
          <p:nvPr/>
        </p:nvPicPr>
        <p:blipFill>
          <a:blip r:embed="rId9"/>
          <a:stretch>
            <a:fillRect/>
          </a:stretch>
        </p:blipFill>
        <p:spPr>
          <a:xfrm>
            <a:off x="8478578" y="5109314"/>
            <a:ext cx="414627" cy="414627"/>
          </a:xfrm>
          <a:prstGeom prst="rect">
            <a:avLst/>
          </a:prstGeom>
        </p:spPr>
      </p:pic>
      <p:sp>
        <p:nvSpPr>
          <p:cNvPr id="28" name="TextBox 27">
            <a:extLst>
              <a:ext uri="{FF2B5EF4-FFF2-40B4-BE49-F238E27FC236}">
                <a16:creationId xmlns:a16="http://schemas.microsoft.com/office/drawing/2014/main" id="{833E9E08-D97B-D1C3-A2EB-F378D6FD144B}"/>
              </a:ext>
            </a:extLst>
          </p:cNvPr>
          <p:cNvSpPr txBox="1"/>
          <p:nvPr/>
        </p:nvSpPr>
        <p:spPr>
          <a:xfrm>
            <a:off x="8907159" y="5157491"/>
            <a:ext cx="267717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Actionable</a:t>
            </a:r>
          </a:p>
        </p:txBody>
      </p:sp>
      <p:pic>
        <p:nvPicPr>
          <p:cNvPr id="29" name="Picture 28">
            <a:extLst>
              <a:ext uri="{FF2B5EF4-FFF2-40B4-BE49-F238E27FC236}">
                <a16:creationId xmlns:a16="http://schemas.microsoft.com/office/drawing/2014/main" id="{D3948AA9-2C2D-323C-1692-A7496B21F97A}"/>
              </a:ext>
            </a:extLst>
          </p:cNvPr>
          <p:cNvPicPr>
            <a:picLocks noChangeAspect="1"/>
          </p:cNvPicPr>
          <p:nvPr/>
        </p:nvPicPr>
        <p:blipFill>
          <a:blip r:embed="rId9"/>
          <a:stretch>
            <a:fillRect/>
          </a:stretch>
        </p:blipFill>
        <p:spPr>
          <a:xfrm>
            <a:off x="8458849" y="2788837"/>
            <a:ext cx="414627" cy="414627"/>
          </a:xfrm>
          <a:prstGeom prst="rect">
            <a:avLst/>
          </a:prstGeom>
        </p:spPr>
      </p:pic>
      <p:sp>
        <p:nvSpPr>
          <p:cNvPr id="30" name="TextBox 29">
            <a:extLst>
              <a:ext uri="{FF2B5EF4-FFF2-40B4-BE49-F238E27FC236}">
                <a16:creationId xmlns:a16="http://schemas.microsoft.com/office/drawing/2014/main" id="{4CA93D3C-15E1-5638-4F10-3987E89199A0}"/>
              </a:ext>
            </a:extLst>
          </p:cNvPr>
          <p:cNvSpPr txBox="1"/>
          <p:nvPr/>
        </p:nvSpPr>
        <p:spPr>
          <a:xfrm>
            <a:off x="8887430" y="2837014"/>
            <a:ext cx="267717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Feasible</a:t>
            </a:r>
          </a:p>
        </p:txBody>
      </p:sp>
      <p:pic>
        <p:nvPicPr>
          <p:cNvPr id="31" name="Picture 30">
            <a:extLst>
              <a:ext uri="{FF2B5EF4-FFF2-40B4-BE49-F238E27FC236}">
                <a16:creationId xmlns:a16="http://schemas.microsoft.com/office/drawing/2014/main" id="{94940DC9-77A0-E9FB-74F8-1D1E7269C4B5}"/>
              </a:ext>
            </a:extLst>
          </p:cNvPr>
          <p:cNvPicPr>
            <a:picLocks noChangeAspect="1"/>
          </p:cNvPicPr>
          <p:nvPr/>
        </p:nvPicPr>
        <p:blipFill>
          <a:blip r:embed="rId9"/>
          <a:stretch>
            <a:fillRect/>
          </a:stretch>
        </p:blipFill>
        <p:spPr>
          <a:xfrm>
            <a:off x="8458849" y="3361401"/>
            <a:ext cx="414627" cy="414627"/>
          </a:xfrm>
          <a:prstGeom prst="rect">
            <a:avLst/>
          </a:prstGeom>
        </p:spPr>
      </p:pic>
      <p:sp>
        <p:nvSpPr>
          <p:cNvPr id="32" name="TextBox 31">
            <a:extLst>
              <a:ext uri="{FF2B5EF4-FFF2-40B4-BE49-F238E27FC236}">
                <a16:creationId xmlns:a16="http://schemas.microsoft.com/office/drawing/2014/main" id="{1C4E28EA-E6C6-0B37-55FD-977E36364431}"/>
              </a:ext>
            </a:extLst>
          </p:cNvPr>
          <p:cNvSpPr txBox="1"/>
          <p:nvPr/>
        </p:nvSpPr>
        <p:spPr>
          <a:xfrm>
            <a:off x="8887430" y="3409578"/>
            <a:ext cx="267717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Data-based</a:t>
            </a:r>
          </a:p>
        </p:txBody>
      </p:sp>
      <p:pic>
        <p:nvPicPr>
          <p:cNvPr id="33" name="Picture 32">
            <a:extLst>
              <a:ext uri="{FF2B5EF4-FFF2-40B4-BE49-F238E27FC236}">
                <a16:creationId xmlns:a16="http://schemas.microsoft.com/office/drawing/2014/main" id="{B2926474-E9CB-3115-4708-D88EB555F8FB}"/>
              </a:ext>
            </a:extLst>
          </p:cNvPr>
          <p:cNvPicPr>
            <a:picLocks noChangeAspect="1"/>
          </p:cNvPicPr>
          <p:nvPr/>
        </p:nvPicPr>
        <p:blipFill>
          <a:blip r:embed="rId10"/>
          <a:stretch>
            <a:fillRect/>
          </a:stretch>
        </p:blipFill>
        <p:spPr>
          <a:xfrm>
            <a:off x="2113903" y="2539267"/>
            <a:ext cx="5491210" cy="3411292"/>
          </a:xfrm>
          <a:prstGeom prst="rect">
            <a:avLst/>
          </a:prstGeom>
        </p:spPr>
      </p:pic>
      <p:sp>
        <p:nvSpPr>
          <p:cNvPr id="5" name="Google Shape;159;p3">
            <a:extLst>
              <a:ext uri="{FF2B5EF4-FFF2-40B4-BE49-F238E27FC236}">
                <a16:creationId xmlns:a16="http://schemas.microsoft.com/office/drawing/2014/main" id="{B69BD5EF-F56A-A7CD-2B3A-8C9E94A10E08}"/>
              </a:ext>
            </a:extLst>
          </p:cNvPr>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Workflow Overview – Step 5</a:t>
            </a:r>
          </a:p>
        </p:txBody>
      </p:sp>
      <p:sp>
        <p:nvSpPr>
          <p:cNvPr id="11" name="Google Shape;160;p3">
            <a:extLst>
              <a:ext uri="{FF2B5EF4-FFF2-40B4-BE49-F238E27FC236}">
                <a16:creationId xmlns:a16="http://schemas.microsoft.com/office/drawing/2014/main" id="{A8D0D02B-0DE4-813E-33B7-9ED11C253A5D}"/>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Displaying insights and actionable steps on an interface</a:t>
            </a:r>
            <a:endParaRPr sz="1600" i="1" dirty="0">
              <a:solidFill>
                <a:srgbClr val="02614E"/>
              </a:solidFill>
              <a:latin typeface="Times New Roman" panose="02020603050405020304" pitchFamily="18" charset="0"/>
              <a:cs typeface="Times New Roman" panose="02020603050405020304" pitchFamily="18" charset="0"/>
            </a:endParaRPr>
          </a:p>
        </p:txBody>
      </p:sp>
      <p:sp>
        <p:nvSpPr>
          <p:cNvPr id="34" name="Google Shape;311;p6">
            <a:extLst>
              <a:ext uri="{FF2B5EF4-FFF2-40B4-BE49-F238E27FC236}">
                <a16:creationId xmlns:a16="http://schemas.microsoft.com/office/drawing/2014/main" id="{B6EAFC8C-BDA1-1FD0-F6E9-4BB2E3DC0B02}"/>
              </a:ext>
            </a:extLst>
          </p:cNvPr>
          <p:cNvSpPr/>
          <p:nvPr/>
        </p:nvSpPr>
        <p:spPr>
          <a:xfrm>
            <a:off x="10135517" y="159274"/>
            <a:ext cx="519611" cy="549142"/>
          </a:xfrm>
          <a:prstGeom prst="ellipse">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35" name="Graphic 34" descr="Users with solid fill">
            <a:extLst>
              <a:ext uri="{FF2B5EF4-FFF2-40B4-BE49-F238E27FC236}">
                <a16:creationId xmlns:a16="http://schemas.microsoft.com/office/drawing/2014/main" id="{9E900931-FCEA-D369-3A78-ABF3C934A4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92609" y="244356"/>
            <a:ext cx="405428" cy="405428"/>
          </a:xfrm>
          <a:prstGeom prst="rect">
            <a:avLst/>
          </a:prstGeom>
        </p:spPr>
      </p:pic>
    </p:spTree>
    <p:extLst>
      <p:ext uri="{BB962C8B-B14F-4D97-AF65-F5344CB8AC3E}">
        <p14:creationId xmlns:p14="http://schemas.microsoft.com/office/powerpoint/2010/main" val="4209952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4" name="Google Shape;159;p3">
            <a:extLst>
              <a:ext uri="{FF2B5EF4-FFF2-40B4-BE49-F238E27FC236}">
                <a16:creationId xmlns:a16="http://schemas.microsoft.com/office/drawing/2014/main" id="{6F20249E-27CA-D0A3-3BE0-C2DD4B0D1D07}"/>
              </a:ext>
            </a:extLst>
          </p:cNvPr>
          <p:cNvSpPr txBox="1">
            <a:spLocks/>
          </p:cNvSpPr>
          <p:nvPr/>
        </p:nvSpPr>
        <p:spPr>
          <a:xfrm>
            <a:off x="284744" y="208536"/>
            <a:ext cx="11011676" cy="30653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r>
              <a:rPr lang="en-US" sz="2000" b="1" dirty="0">
                <a:latin typeface="Times New Roman" panose="02020603050405020304" pitchFamily="18" charset="0"/>
                <a:cs typeface="Times New Roman" panose="02020603050405020304" pitchFamily="18" charset="0"/>
              </a:rPr>
              <a:t>We target the right people, at the right time.</a:t>
            </a:r>
          </a:p>
        </p:txBody>
      </p:sp>
      <p:sp>
        <p:nvSpPr>
          <p:cNvPr id="8" name="Google Shape;160;p3">
            <a:extLst>
              <a:ext uri="{FF2B5EF4-FFF2-40B4-BE49-F238E27FC236}">
                <a16:creationId xmlns:a16="http://schemas.microsoft.com/office/drawing/2014/main" id="{F4FA7FDE-DEB8-9E63-48CF-BF60A9E28C4C}"/>
              </a:ext>
            </a:extLst>
          </p:cNvPr>
          <p:cNvSpPr txBox="1">
            <a:spLocks/>
          </p:cNvSpPr>
          <p:nvPr/>
        </p:nvSpPr>
        <p:spPr>
          <a:xfrm>
            <a:off x="284744" y="515074"/>
            <a:ext cx="10423896" cy="2446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Customer Analysis</a:t>
            </a:r>
          </a:p>
        </p:txBody>
      </p:sp>
      <p:pic>
        <p:nvPicPr>
          <p:cNvPr id="22" name="Graphic 21" descr="Office worker female with solid fill">
            <a:extLst>
              <a:ext uri="{FF2B5EF4-FFF2-40B4-BE49-F238E27FC236}">
                <a16:creationId xmlns:a16="http://schemas.microsoft.com/office/drawing/2014/main" id="{0C2E3BD0-D588-9270-A599-2B608B439F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668" y="1040241"/>
            <a:ext cx="914400" cy="914400"/>
          </a:xfrm>
          <a:prstGeom prst="rect">
            <a:avLst/>
          </a:prstGeom>
        </p:spPr>
      </p:pic>
      <p:pic>
        <p:nvPicPr>
          <p:cNvPr id="24" name="Graphic 23" descr="Building with solid fill">
            <a:extLst>
              <a:ext uri="{FF2B5EF4-FFF2-40B4-BE49-F238E27FC236}">
                <a16:creationId xmlns:a16="http://schemas.microsoft.com/office/drawing/2014/main" id="{18555ACE-C621-03EB-DA6C-A034C432E1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668" y="3562809"/>
            <a:ext cx="914400" cy="914400"/>
          </a:xfrm>
          <a:prstGeom prst="rect">
            <a:avLst/>
          </a:prstGeom>
        </p:spPr>
      </p:pic>
      <p:sp>
        <p:nvSpPr>
          <p:cNvPr id="25" name="Rectangle 24">
            <a:extLst>
              <a:ext uri="{FF2B5EF4-FFF2-40B4-BE49-F238E27FC236}">
                <a16:creationId xmlns:a16="http://schemas.microsoft.com/office/drawing/2014/main" id="{42D9D904-4642-0B8E-7FC9-A4FD103BE9E2}"/>
              </a:ext>
            </a:extLst>
          </p:cNvPr>
          <p:cNvSpPr/>
          <p:nvPr/>
        </p:nvSpPr>
        <p:spPr>
          <a:xfrm>
            <a:off x="364155" y="2123242"/>
            <a:ext cx="1915427" cy="837398"/>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Building Managers</a:t>
            </a:r>
          </a:p>
        </p:txBody>
      </p:sp>
      <p:sp>
        <p:nvSpPr>
          <p:cNvPr id="26" name="Rectangle 25">
            <a:extLst>
              <a:ext uri="{FF2B5EF4-FFF2-40B4-BE49-F238E27FC236}">
                <a16:creationId xmlns:a16="http://schemas.microsoft.com/office/drawing/2014/main" id="{D6E2E666-9A60-7907-F448-30448F46458C}"/>
              </a:ext>
            </a:extLst>
          </p:cNvPr>
          <p:cNvSpPr/>
          <p:nvPr/>
        </p:nvSpPr>
        <p:spPr>
          <a:xfrm>
            <a:off x="364155" y="4721900"/>
            <a:ext cx="1915427" cy="837398"/>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Existing Building Stock</a:t>
            </a:r>
          </a:p>
        </p:txBody>
      </p:sp>
      <p:sp>
        <p:nvSpPr>
          <p:cNvPr id="27" name="TextBox 26">
            <a:extLst>
              <a:ext uri="{FF2B5EF4-FFF2-40B4-BE49-F238E27FC236}">
                <a16:creationId xmlns:a16="http://schemas.microsoft.com/office/drawing/2014/main" id="{AFBF7F6A-9EB8-9970-854E-85A778185B1A}"/>
              </a:ext>
            </a:extLst>
          </p:cNvPr>
          <p:cNvSpPr txBox="1"/>
          <p:nvPr/>
        </p:nvSpPr>
        <p:spPr>
          <a:xfrm>
            <a:off x="3603203" y="1097331"/>
            <a:ext cx="2443298"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Before </a:t>
            </a:r>
            <a:r>
              <a:rPr lang="en-US" sz="2000" b="1" dirty="0" err="1">
                <a:latin typeface="Times New Roman" panose="02020603050405020304" pitchFamily="18" charset="0"/>
                <a:cs typeface="Times New Roman" panose="02020603050405020304" pitchFamily="18" charset="0"/>
              </a:rPr>
              <a:t>EnergySharp</a:t>
            </a:r>
            <a:endParaRPr lang="en-US" sz="2000" b="1"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1BA46A49-8791-1587-0FB5-3BDA41274D5A}"/>
              </a:ext>
            </a:extLst>
          </p:cNvPr>
          <p:cNvSpPr txBox="1"/>
          <p:nvPr/>
        </p:nvSpPr>
        <p:spPr>
          <a:xfrm>
            <a:off x="8372375" y="1080248"/>
            <a:ext cx="2300630"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After </a:t>
            </a:r>
            <a:r>
              <a:rPr lang="en-US" sz="2000" b="1" dirty="0" err="1">
                <a:latin typeface="Times New Roman" panose="02020603050405020304" pitchFamily="18" charset="0"/>
                <a:cs typeface="Times New Roman" panose="02020603050405020304" pitchFamily="18" charset="0"/>
              </a:rPr>
              <a:t>EnergySharp</a:t>
            </a:r>
            <a:endParaRPr lang="en-US" sz="2000" b="1"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CE02E834-6E00-1688-9E3D-5337924DF3DA}"/>
              </a:ext>
            </a:extLst>
          </p:cNvPr>
          <p:cNvSpPr txBox="1"/>
          <p:nvPr/>
        </p:nvSpPr>
        <p:spPr>
          <a:xfrm>
            <a:off x="3339966" y="1665171"/>
            <a:ext cx="362924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Often </a:t>
            </a:r>
            <a:r>
              <a:rPr lang="en-US" sz="1600" b="1" dirty="0">
                <a:latin typeface="Times New Roman" panose="02020603050405020304" pitchFamily="18" charset="0"/>
                <a:cs typeface="Times New Roman" panose="02020603050405020304" pitchFamily="18" charset="0"/>
              </a:rPr>
              <a:t>excluded/does not understand </a:t>
            </a:r>
            <a:r>
              <a:rPr lang="en-US" sz="1600" dirty="0">
                <a:latin typeface="Times New Roman" panose="02020603050405020304" pitchFamily="18" charset="0"/>
                <a:cs typeface="Times New Roman" panose="02020603050405020304" pitchFamily="18" charset="0"/>
              </a:rPr>
              <a:t>the energy optimization process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Confused</a:t>
            </a:r>
            <a:r>
              <a:rPr lang="en-US" sz="1600" dirty="0">
                <a:latin typeface="Times New Roman" panose="02020603050405020304" pitchFamily="18" charset="0"/>
                <a:cs typeface="Times New Roman" panose="02020603050405020304" pitchFamily="18" charset="0"/>
              </a:rPr>
              <a:t> and thus </a:t>
            </a:r>
            <a:r>
              <a:rPr lang="en-US" sz="1600" b="1" dirty="0">
                <a:latin typeface="Times New Roman" panose="02020603050405020304" pitchFamily="18" charset="0"/>
                <a:cs typeface="Times New Roman" panose="02020603050405020304" pitchFamily="18" charset="0"/>
              </a:rPr>
              <a:t>unwilling</a:t>
            </a:r>
            <a:r>
              <a:rPr lang="en-US" sz="1600" dirty="0">
                <a:latin typeface="Times New Roman" panose="02020603050405020304" pitchFamily="18" charset="0"/>
                <a:cs typeface="Times New Roman" panose="02020603050405020304" pitchFamily="18" charset="0"/>
              </a:rPr>
              <a:t> to improve energy efficiency</a:t>
            </a:r>
          </a:p>
        </p:txBody>
      </p:sp>
      <p:sp>
        <p:nvSpPr>
          <p:cNvPr id="30" name="TextBox 29">
            <a:extLst>
              <a:ext uri="{FF2B5EF4-FFF2-40B4-BE49-F238E27FC236}">
                <a16:creationId xmlns:a16="http://schemas.microsoft.com/office/drawing/2014/main" id="{C6857740-DD54-4735-ACD5-B283F51A95ED}"/>
              </a:ext>
            </a:extLst>
          </p:cNvPr>
          <p:cNvSpPr txBox="1"/>
          <p:nvPr/>
        </p:nvSpPr>
        <p:spPr>
          <a:xfrm>
            <a:off x="7728272" y="1637201"/>
            <a:ext cx="4090576"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Given incentive as the ultimate </a:t>
            </a:r>
            <a:r>
              <a:rPr lang="en-US" sz="1600" b="1" dirty="0">
                <a:latin typeface="Times New Roman" panose="02020603050405020304" pitchFamily="18" charset="0"/>
                <a:cs typeface="Times New Roman" panose="02020603050405020304" pitchFamily="18" charset="0"/>
              </a:rPr>
              <a:t>decision-maker</a:t>
            </a:r>
            <a:r>
              <a:rPr lang="en-US" sz="1600" dirty="0">
                <a:latin typeface="Times New Roman" panose="02020603050405020304" pitchFamily="18" charset="0"/>
                <a:cs typeface="Times New Roman" panose="02020603050405020304" pitchFamily="18" charset="0"/>
              </a:rPr>
              <a:t> to optimize energy efficiency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Given actionable steps </a:t>
            </a:r>
            <a:r>
              <a:rPr lang="en-US" sz="1600" dirty="0">
                <a:latin typeface="Times New Roman" panose="02020603050405020304" pitchFamily="18" charset="0"/>
                <a:cs typeface="Times New Roman" panose="02020603050405020304" pitchFamily="18" charset="0"/>
              </a:rPr>
              <a:t>to take to easily enhance their building operations practices</a:t>
            </a:r>
          </a:p>
        </p:txBody>
      </p:sp>
      <p:sp>
        <p:nvSpPr>
          <p:cNvPr id="31" name="TextBox 30">
            <a:extLst>
              <a:ext uri="{FF2B5EF4-FFF2-40B4-BE49-F238E27FC236}">
                <a16:creationId xmlns:a16="http://schemas.microsoft.com/office/drawing/2014/main" id="{9BBF9EB5-8849-5719-1688-5A4955CBB57F}"/>
              </a:ext>
            </a:extLst>
          </p:cNvPr>
          <p:cNvSpPr txBox="1"/>
          <p:nvPr/>
        </p:nvSpPr>
        <p:spPr>
          <a:xfrm>
            <a:off x="3177941" y="3921736"/>
            <a:ext cx="3629244"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Often </a:t>
            </a:r>
            <a:r>
              <a:rPr lang="en-US" sz="1600" b="1" dirty="0">
                <a:latin typeface="Times New Roman" panose="02020603050405020304" pitchFamily="18" charset="0"/>
                <a:cs typeface="Times New Roman" panose="02020603050405020304" pitchFamily="18" charset="0"/>
              </a:rPr>
              <a:t>overlooked</a:t>
            </a:r>
            <a:r>
              <a:rPr lang="en-US" sz="1600" dirty="0">
                <a:latin typeface="Times New Roman" panose="02020603050405020304" pitchFamily="18" charset="0"/>
                <a:cs typeface="Times New Roman" panose="02020603050405020304" pitchFamily="18" charset="0"/>
              </a:rPr>
              <a:t> when discussing improving sustainability in the building industry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a </a:t>
            </a:r>
            <a:r>
              <a:rPr lang="en-US" sz="1600" b="1" dirty="0">
                <a:latin typeface="Times New Roman" panose="02020603050405020304" pitchFamily="18" charset="0"/>
                <a:cs typeface="Times New Roman" panose="02020603050405020304" pitchFamily="18" charset="0"/>
              </a:rPr>
              <a:t>policy “blind spot” </a:t>
            </a:r>
            <a:r>
              <a:rPr lang="en-US" sz="1600" dirty="0">
                <a:latin typeface="Times New Roman" panose="02020603050405020304" pitchFamily="18" charset="0"/>
                <a:cs typeface="Times New Roman" panose="02020603050405020304" pitchFamily="18" charset="0"/>
              </a:rPr>
              <a:t>where new regulations do not apply</a:t>
            </a:r>
          </a:p>
        </p:txBody>
      </p:sp>
      <p:sp>
        <p:nvSpPr>
          <p:cNvPr id="32" name="TextBox 31">
            <a:extLst>
              <a:ext uri="{FF2B5EF4-FFF2-40B4-BE49-F238E27FC236}">
                <a16:creationId xmlns:a16="http://schemas.microsoft.com/office/drawing/2014/main" id="{88A0D35A-2FDD-C293-2507-BF0AD7BE1F7F}"/>
              </a:ext>
            </a:extLst>
          </p:cNvPr>
          <p:cNvSpPr txBox="1"/>
          <p:nvPr/>
        </p:nvSpPr>
        <p:spPr>
          <a:xfrm>
            <a:off x="7958619" y="3937070"/>
            <a:ext cx="4090576"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Targeted, </a:t>
            </a:r>
            <a:r>
              <a:rPr lang="en-US" sz="1600" dirty="0">
                <a:latin typeface="Times New Roman" panose="02020603050405020304" pitchFamily="18" charset="0"/>
                <a:cs typeface="Times New Roman" panose="02020603050405020304" pitchFamily="18" charset="0"/>
              </a:rPr>
              <a:t>easily implementable solutions that are not cumbersome (</a:t>
            </a:r>
            <a:r>
              <a:rPr lang="en-US" sz="1600" dirty="0" err="1">
                <a:latin typeface="Times New Roman" panose="02020603050405020304" pitchFamily="18" charset="0"/>
                <a:cs typeface="Times New Roman" panose="02020603050405020304" pitchFamily="18" charset="0"/>
              </a:rPr>
              <a:t>eg.</a:t>
            </a:r>
            <a:r>
              <a:rPr lang="en-US" sz="1600" dirty="0">
                <a:latin typeface="Times New Roman" panose="02020603050405020304" pitchFamily="18" charset="0"/>
                <a:cs typeface="Times New Roman" panose="02020603050405020304" pitchFamily="18" charset="0"/>
              </a:rPr>
              <a:t> demolishing)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Potential to create the most change in </a:t>
            </a:r>
            <a:r>
              <a:rPr lang="en-US" sz="1600" b="1" dirty="0">
                <a:latin typeface="Times New Roman" panose="02020603050405020304" pitchFamily="18" charset="0"/>
                <a:cs typeface="Times New Roman" panose="02020603050405020304" pitchFamily="18" charset="0"/>
              </a:rPr>
              <a:t>impact and magnitude </a:t>
            </a:r>
            <a:r>
              <a:rPr lang="en-US" sz="1600" dirty="0">
                <a:latin typeface="Times New Roman" panose="02020603050405020304" pitchFamily="18" charset="0"/>
                <a:cs typeface="Times New Roman" panose="02020603050405020304" pitchFamily="18" charset="0"/>
              </a:rPr>
              <a:t>due to the large amount of existing buildings</a:t>
            </a:r>
          </a:p>
        </p:txBody>
      </p:sp>
      <p:sp>
        <p:nvSpPr>
          <p:cNvPr id="36" name="Triangle 35">
            <a:extLst>
              <a:ext uri="{FF2B5EF4-FFF2-40B4-BE49-F238E27FC236}">
                <a16:creationId xmlns:a16="http://schemas.microsoft.com/office/drawing/2014/main" id="{062BA338-CDE3-2107-7157-33B7EBD333AA}"/>
              </a:ext>
            </a:extLst>
          </p:cNvPr>
          <p:cNvSpPr/>
          <p:nvPr/>
        </p:nvSpPr>
        <p:spPr>
          <a:xfrm rot="5400000">
            <a:off x="7040733" y="2115944"/>
            <a:ext cx="616016" cy="144378"/>
          </a:xfrm>
          <a:prstGeom prst="triangle">
            <a:avLst/>
          </a:prstGeom>
          <a:solidFill>
            <a:srgbClr val="00E1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39608C49-F028-856D-1BA2-2D227128B36F}"/>
              </a:ext>
            </a:extLst>
          </p:cNvPr>
          <p:cNvSpPr/>
          <p:nvPr/>
        </p:nvSpPr>
        <p:spPr>
          <a:xfrm rot="5400000">
            <a:off x="7040733" y="4737894"/>
            <a:ext cx="616016" cy="144378"/>
          </a:xfrm>
          <a:prstGeom prst="triangle">
            <a:avLst/>
          </a:prstGeom>
          <a:solidFill>
            <a:srgbClr val="00E1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57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3" name="Google Shape;159;p3">
            <a:extLst>
              <a:ext uri="{FF2B5EF4-FFF2-40B4-BE49-F238E27FC236}">
                <a16:creationId xmlns:a16="http://schemas.microsoft.com/office/drawing/2014/main" id="{F9C05201-25EF-1E23-4054-A99946D860A3}"/>
              </a:ext>
            </a:extLst>
          </p:cNvPr>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dirty="0" err="1">
                <a:latin typeface="Times New Roman" panose="02020603050405020304" pitchFamily="18" charset="0"/>
                <a:cs typeface="Times New Roman" panose="02020603050405020304" pitchFamily="18" charset="0"/>
              </a:rPr>
              <a:t>EnergySharp</a:t>
            </a:r>
            <a:r>
              <a:rPr lang="en-US" dirty="0">
                <a:latin typeface="Times New Roman" panose="02020603050405020304" pitchFamily="18" charset="0"/>
                <a:cs typeface="Times New Roman" panose="02020603050405020304" pitchFamily="18" charset="0"/>
              </a:rPr>
              <a:t> will operate with a self-supportive financing model.</a:t>
            </a:r>
            <a:endParaRPr sz="2000" b="1" dirty="0">
              <a:latin typeface="Times New Roman" panose="02020603050405020304" pitchFamily="18" charset="0"/>
              <a:cs typeface="Times New Roman" panose="02020603050405020304" pitchFamily="18" charset="0"/>
            </a:endParaRPr>
          </a:p>
        </p:txBody>
      </p:sp>
      <p:sp>
        <p:nvSpPr>
          <p:cNvPr id="4" name="Google Shape;160;p3">
            <a:extLst>
              <a:ext uri="{FF2B5EF4-FFF2-40B4-BE49-F238E27FC236}">
                <a16:creationId xmlns:a16="http://schemas.microsoft.com/office/drawing/2014/main" id="{69FD2A86-90DB-E57E-E8E6-695373A00811}"/>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Business Model</a:t>
            </a:r>
            <a:endParaRPr sz="1600" i="1" dirty="0">
              <a:solidFill>
                <a:srgbClr val="02614E"/>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D29BB76-8EA2-CA27-C615-0046082380D0}"/>
              </a:ext>
            </a:extLst>
          </p:cNvPr>
          <p:cNvSpPr/>
          <p:nvPr/>
        </p:nvSpPr>
        <p:spPr>
          <a:xfrm>
            <a:off x="806530" y="2931459"/>
            <a:ext cx="2558970" cy="2174822"/>
          </a:xfrm>
          <a:prstGeom prst="rect">
            <a:avLst/>
          </a:prstGeom>
          <a:solidFill>
            <a:srgbClr val="039C8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z="1600" dirty="0">
                <a:solidFill>
                  <a:schemeClr val="tx1"/>
                </a:solidFill>
                <a:latin typeface="Times" pitchFamily="2" charset="0"/>
              </a:rPr>
              <a:t>Partner with building managers to develop customized software </a:t>
            </a:r>
          </a:p>
          <a:p>
            <a:pPr marL="285750" indent="-285750">
              <a:lnSpc>
                <a:spcPct val="150000"/>
              </a:lnSpc>
              <a:buFont typeface="Arial" panose="020B0604020202020204" pitchFamily="34" charset="0"/>
              <a:buChar char="•"/>
            </a:pPr>
            <a:r>
              <a:rPr lang="en-US" sz="1600" dirty="0">
                <a:solidFill>
                  <a:schemeClr val="tx1"/>
                </a:solidFill>
                <a:latin typeface="Times" pitchFamily="2" charset="0"/>
              </a:rPr>
              <a:t>Provide action plans for managers</a:t>
            </a:r>
          </a:p>
        </p:txBody>
      </p:sp>
      <p:sp>
        <p:nvSpPr>
          <p:cNvPr id="7" name="Rectangle 6">
            <a:extLst>
              <a:ext uri="{FF2B5EF4-FFF2-40B4-BE49-F238E27FC236}">
                <a16:creationId xmlns:a16="http://schemas.microsoft.com/office/drawing/2014/main" id="{4817C17E-1E27-9A4F-D560-D09ABAB69061}"/>
              </a:ext>
            </a:extLst>
          </p:cNvPr>
          <p:cNvSpPr/>
          <p:nvPr/>
        </p:nvSpPr>
        <p:spPr>
          <a:xfrm>
            <a:off x="3365500" y="2415189"/>
            <a:ext cx="5016500" cy="2691092"/>
          </a:xfrm>
          <a:prstGeom prst="rect">
            <a:avLst/>
          </a:prstGeom>
          <a:solidFill>
            <a:srgbClr val="02614E">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z="1600" dirty="0">
                <a:solidFill>
                  <a:schemeClr val="tx1"/>
                </a:solidFill>
                <a:latin typeface="Times" pitchFamily="2" charset="0"/>
              </a:rPr>
              <a:t>Continue usage of software with access to impact measurements (e.g., cost savings, Carbon emissions reductions, KPIs, etc.) </a:t>
            </a:r>
          </a:p>
          <a:p>
            <a:pPr marL="285750" indent="-285750">
              <a:lnSpc>
                <a:spcPct val="150000"/>
              </a:lnSpc>
              <a:buFont typeface="Arial" panose="020B0604020202020204" pitchFamily="34" charset="0"/>
              <a:buChar char="•"/>
            </a:pPr>
            <a:r>
              <a:rPr lang="en-US" sz="1600" dirty="0">
                <a:solidFill>
                  <a:schemeClr val="tx1"/>
                </a:solidFill>
                <a:latin typeface="Times" pitchFamily="2" charset="0"/>
              </a:rPr>
              <a:t>Tiered-pricing models based on office size </a:t>
            </a:r>
          </a:p>
        </p:txBody>
      </p:sp>
      <p:sp>
        <p:nvSpPr>
          <p:cNvPr id="8" name="Rectangle 7">
            <a:extLst>
              <a:ext uri="{FF2B5EF4-FFF2-40B4-BE49-F238E27FC236}">
                <a16:creationId xmlns:a16="http://schemas.microsoft.com/office/drawing/2014/main" id="{F1C5F788-C35F-FFFA-2FEF-1D838C6F527E}"/>
              </a:ext>
            </a:extLst>
          </p:cNvPr>
          <p:cNvSpPr/>
          <p:nvPr/>
        </p:nvSpPr>
        <p:spPr>
          <a:xfrm>
            <a:off x="8382000" y="1892767"/>
            <a:ext cx="3003470" cy="3213513"/>
          </a:xfrm>
          <a:prstGeom prst="rect">
            <a:avLst/>
          </a:prstGeom>
          <a:solidFill>
            <a:srgbClr val="00463B">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z="1600" dirty="0">
                <a:solidFill>
                  <a:schemeClr val="tx1"/>
                </a:solidFill>
                <a:latin typeface="Times" pitchFamily="2" charset="0"/>
              </a:rPr>
              <a:t>Continued developing software based on customers feedback, testing, introducing new features that customized customer experiences</a:t>
            </a:r>
          </a:p>
        </p:txBody>
      </p:sp>
      <p:sp>
        <p:nvSpPr>
          <p:cNvPr id="9" name="Google Shape;172;p4">
            <a:extLst>
              <a:ext uri="{FF2B5EF4-FFF2-40B4-BE49-F238E27FC236}">
                <a16:creationId xmlns:a16="http://schemas.microsoft.com/office/drawing/2014/main" id="{112CFFE6-DDC8-20B3-D8C0-2BFD405ECE35}"/>
              </a:ext>
            </a:extLst>
          </p:cNvPr>
          <p:cNvSpPr/>
          <p:nvPr/>
        </p:nvSpPr>
        <p:spPr>
          <a:xfrm>
            <a:off x="806530" y="5260442"/>
            <a:ext cx="10578940" cy="835557"/>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lt1"/>
                </a:solidFill>
                <a:latin typeface="Times New Roman" panose="02020603050405020304" pitchFamily="18" charset="0"/>
                <a:ea typeface="Avenir"/>
                <a:cs typeface="Times New Roman" panose="02020603050405020304" pitchFamily="18" charset="0"/>
                <a:sym typeface="Avenir"/>
              </a:rPr>
              <a:t>Sources of funding: </a:t>
            </a:r>
            <a:r>
              <a:rPr lang="en-US" sz="1600" dirty="0">
                <a:solidFill>
                  <a:schemeClr val="lt1"/>
                </a:solidFill>
                <a:latin typeface="Times New Roman" panose="02020603050405020304" pitchFamily="18" charset="0"/>
                <a:ea typeface="Avenir"/>
                <a:cs typeface="Times New Roman" panose="02020603050405020304" pitchFamily="18" charset="0"/>
                <a:sym typeface="Avenir"/>
              </a:rPr>
              <a:t>Venture Capitalist, Government Grants, Partnerships with sustainability-focused groups (long-term)</a:t>
            </a:r>
          </a:p>
        </p:txBody>
      </p:sp>
      <p:sp>
        <p:nvSpPr>
          <p:cNvPr id="10" name="TextBox 9">
            <a:extLst>
              <a:ext uri="{FF2B5EF4-FFF2-40B4-BE49-F238E27FC236}">
                <a16:creationId xmlns:a16="http://schemas.microsoft.com/office/drawing/2014/main" id="{0567642F-AFFF-8A56-4AB0-BDFA3CE34300}"/>
              </a:ext>
            </a:extLst>
          </p:cNvPr>
          <p:cNvSpPr txBox="1"/>
          <p:nvPr/>
        </p:nvSpPr>
        <p:spPr>
          <a:xfrm>
            <a:off x="897228" y="2208047"/>
            <a:ext cx="2377574" cy="646331"/>
          </a:xfrm>
          <a:prstGeom prst="rect">
            <a:avLst/>
          </a:prstGeom>
          <a:noFill/>
        </p:spPr>
        <p:txBody>
          <a:bodyPr wrap="none" rtlCol="0">
            <a:spAutoFit/>
          </a:bodyPr>
          <a:lstStyle/>
          <a:p>
            <a:pPr algn="ctr"/>
            <a:r>
              <a:rPr lang="en-VN" sz="1800" b="1" dirty="0">
                <a:solidFill>
                  <a:schemeClr val="tx1"/>
                </a:solidFill>
                <a:latin typeface="Times" pitchFamily="2" charset="0"/>
              </a:rPr>
              <a:t>Project-based Pricing </a:t>
            </a:r>
          </a:p>
          <a:p>
            <a:pPr algn="ctr"/>
            <a:r>
              <a:rPr lang="en-VN" sz="1800" b="1" dirty="0">
                <a:solidFill>
                  <a:schemeClr val="tx1"/>
                </a:solidFill>
                <a:latin typeface="Times" pitchFamily="2" charset="0"/>
              </a:rPr>
              <a:t>(2025</a:t>
            </a:r>
            <a:r>
              <a:rPr lang="en-US" sz="1800" b="1" dirty="0">
                <a:solidFill>
                  <a:schemeClr val="tx1"/>
                </a:solidFill>
                <a:latin typeface="Times" pitchFamily="2" charset="0"/>
              </a:rPr>
              <a:t>-</a:t>
            </a:r>
            <a:r>
              <a:rPr lang="en-VN" sz="1800" b="1" dirty="0">
                <a:solidFill>
                  <a:schemeClr val="tx1"/>
                </a:solidFill>
                <a:latin typeface="Times" pitchFamily="2" charset="0"/>
              </a:rPr>
              <a:t>)</a:t>
            </a:r>
          </a:p>
        </p:txBody>
      </p:sp>
      <p:sp>
        <p:nvSpPr>
          <p:cNvPr id="11" name="TextBox 10">
            <a:extLst>
              <a:ext uri="{FF2B5EF4-FFF2-40B4-BE49-F238E27FC236}">
                <a16:creationId xmlns:a16="http://schemas.microsoft.com/office/drawing/2014/main" id="{500ADDC4-C7DB-C327-113E-5B86CDE9FDED}"/>
              </a:ext>
            </a:extLst>
          </p:cNvPr>
          <p:cNvSpPr txBox="1"/>
          <p:nvPr/>
        </p:nvSpPr>
        <p:spPr>
          <a:xfrm>
            <a:off x="4736259" y="1691777"/>
            <a:ext cx="2274982" cy="646331"/>
          </a:xfrm>
          <a:prstGeom prst="rect">
            <a:avLst/>
          </a:prstGeom>
          <a:noFill/>
        </p:spPr>
        <p:txBody>
          <a:bodyPr wrap="square" rtlCol="0">
            <a:spAutoFit/>
          </a:bodyPr>
          <a:lstStyle/>
          <a:p>
            <a:pPr algn="ctr"/>
            <a:r>
              <a:rPr lang="en-VN" sz="1800" b="1" dirty="0">
                <a:solidFill>
                  <a:schemeClr val="tx1"/>
                </a:solidFill>
                <a:latin typeface="Times" pitchFamily="2" charset="0"/>
              </a:rPr>
              <a:t>Subscription Pricing </a:t>
            </a:r>
          </a:p>
          <a:p>
            <a:pPr algn="ctr"/>
            <a:r>
              <a:rPr lang="en-VN" sz="1800" b="1" dirty="0">
                <a:solidFill>
                  <a:schemeClr val="tx1"/>
                </a:solidFill>
                <a:latin typeface="Times" pitchFamily="2" charset="0"/>
              </a:rPr>
              <a:t>(2025</a:t>
            </a:r>
            <a:r>
              <a:rPr lang="en-US" sz="1800" b="1" dirty="0">
                <a:solidFill>
                  <a:schemeClr val="tx1"/>
                </a:solidFill>
                <a:latin typeface="Times" pitchFamily="2" charset="0"/>
              </a:rPr>
              <a:t>-</a:t>
            </a:r>
            <a:r>
              <a:rPr lang="en-VN" sz="1800" b="1" dirty="0">
                <a:solidFill>
                  <a:schemeClr val="tx1"/>
                </a:solidFill>
                <a:latin typeface="Times" pitchFamily="2" charset="0"/>
              </a:rPr>
              <a:t>)</a:t>
            </a:r>
          </a:p>
        </p:txBody>
      </p:sp>
      <p:sp>
        <p:nvSpPr>
          <p:cNvPr id="2" name="TextBox 1">
            <a:extLst>
              <a:ext uri="{FF2B5EF4-FFF2-40B4-BE49-F238E27FC236}">
                <a16:creationId xmlns:a16="http://schemas.microsoft.com/office/drawing/2014/main" id="{60687918-4A9D-1A1B-AE09-F1E622FF163F}"/>
              </a:ext>
            </a:extLst>
          </p:cNvPr>
          <p:cNvSpPr txBox="1"/>
          <p:nvPr/>
        </p:nvSpPr>
        <p:spPr>
          <a:xfrm>
            <a:off x="8518617" y="1199280"/>
            <a:ext cx="2730235" cy="646331"/>
          </a:xfrm>
          <a:prstGeom prst="rect">
            <a:avLst/>
          </a:prstGeom>
          <a:noFill/>
        </p:spPr>
        <p:txBody>
          <a:bodyPr wrap="square" rtlCol="0">
            <a:spAutoFit/>
          </a:bodyPr>
          <a:lstStyle/>
          <a:p>
            <a:pPr algn="ctr"/>
            <a:r>
              <a:rPr lang="en-VN" sz="1800" b="1" dirty="0">
                <a:solidFill>
                  <a:schemeClr val="tx1"/>
                </a:solidFill>
                <a:latin typeface="Times" pitchFamily="2" charset="0"/>
              </a:rPr>
              <a:t>Features Bundles Pricing </a:t>
            </a:r>
          </a:p>
          <a:p>
            <a:pPr algn="ctr"/>
            <a:r>
              <a:rPr lang="en-VN" sz="1800" b="1" dirty="0">
                <a:solidFill>
                  <a:schemeClr val="tx1"/>
                </a:solidFill>
                <a:latin typeface="Times" pitchFamily="2" charset="0"/>
              </a:rPr>
              <a:t>(2027</a:t>
            </a:r>
            <a:r>
              <a:rPr lang="en-US" sz="1800" b="1" dirty="0">
                <a:solidFill>
                  <a:schemeClr val="tx1"/>
                </a:solidFill>
                <a:latin typeface="Times" pitchFamily="2" charset="0"/>
              </a:rPr>
              <a:t>-</a:t>
            </a:r>
            <a:r>
              <a:rPr lang="en-VN" sz="1800" b="1" dirty="0">
                <a:solidFill>
                  <a:schemeClr val="tx1"/>
                </a:solidFill>
                <a:latin typeface="Times" pitchFamily="2" charset="0"/>
              </a:rPr>
              <a:t>)</a:t>
            </a:r>
          </a:p>
        </p:txBody>
      </p:sp>
    </p:spTree>
    <p:extLst>
      <p:ext uri="{BB962C8B-B14F-4D97-AF65-F5344CB8AC3E}">
        <p14:creationId xmlns:p14="http://schemas.microsoft.com/office/powerpoint/2010/main" val="4024137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73" name="Google Shape;773;p18"/>
          <p:cNvGrpSpPr/>
          <p:nvPr/>
        </p:nvGrpSpPr>
        <p:grpSpPr>
          <a:xfrm>
            <a:off x="391260" y="973020"/>
            <a:ext cx="7038239" cy="356197"/>
            <a:chOff x="391260" y="973020"/>
            <a:chExt cx="5615896" cy="356197"/>
          </a:xfrm>
        </p:grpSpPr>
        <p:grpSp>
          <p:nvGrpSpPr>
            <p:cNvPr id="774" name="Google Shape;774;p18"/>
            <p:cNvGrpSpPr/>
            <p:nvPr/>
          </p:nvGrpSpPr>
          <p:grpSpPr>
            <a:xfrm>
              <a:off x="391260" y="998663"/>
              <a:ext cx="5615896" cy="330554"/>
              <a:chOff x="284744" y="1053296"/>
              <a:chExt cx="5615896" cy="330554"/>
            </a:xfrm>
          </p:grpSpPr>
          <p:sp>
            <p:nvSpPr>
              <p:cNvPr id="775" name="Google Shape;775;p18"/>
              <p:cNvSpPr/>
              <p:nvPr/>
            </p:nvSpPr>
            <p:spPr>
              <a:xfrm>
                <a:off x="284744" y="1053296"/>
                <a:ext cx="201393" cy="330554"/>
              </a:xfrm>
              <a:prstGeom prst="rect">
                <a:avLst/>
              </a:prstGeom>
              <a:solidFill>
                <a:srgbClr val="038069"/>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038069"/>
                  </a:solidFill>
                  <a:latin typeface="Times New Roman" panose="02020603050405020304" pitchFamily="18" charset="0"/>
                  <a:ea typeface="Avenir"/>
                  <a:cs typeface="Times New Roman" panose="02020603050405020304" pitchFamily="18" charset="0"/>
                  <a:sym typeface="Avenir"/>
                </a:endParaRPr>
              </a:p>
            </p:txBody>
          </p:sp>
          <p:cxnSp>
            <p:nvCxnSpPr>
              <p:cNvPr id="776" name="Google Shape;776;p18"/>
              <p:cNvCxnSpPr>
                <a:stCxn id="775" idx="2"/>
              </p:cNvCxnSpPr>
              <p:nvPr/>
            </p:nvCxnSpPr>
            <p:spPr>
              <a:xfrm>
                <a:off x="385440" y="1383850"/>
                <a:ext cx="5515200" cy="0"/>
              </a:xfrm>
              <a:prstGeom prst="straightConnector1">
                <a:avLst/>
              </a:prstGeom>
              <a:noFill/>
              <a:ln w="12700" cap="flat" cmpd="sng">
                <a:solidFill>
                  <a:srgbClr val="038069"/>
                </a:solidFill>
                <a:prstDash val="solid"/>
                <a:miter lim="800000"/>
                <a:headEnd type="none" w="sm" len="sm"/>
                <a:tailEnd type="none" w="sm" len="sm"/>
              </a:ln>
            </p:spPr>
          </p:cxnSp>
        </p:grpSp>
        <p:sp>
          <p:nvSpPr>
            <p:cNvPr id="777" name="Google Shape;777;p18"/>
            <p:cNvSpPr txBox="1"/>
            <p:nvPr/>
          </p:nvSpPr>
          <p:spPr>
            <a:xfrm>
              <a:off x="594390" y="973020"/>
              <a:ext cx="531034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panose="02020603050405020304" pitchFamily="18" charset="0"/>
                  <a:ea typeface="Avenir"/>
                  <a:cs typeface="Times New Roman" panose="02020603050405020304" pitchFamily="18" charset="0"/>
                  <a:sym typeface="Avenir"/>
                </a:rPr>
                <a:t>Timeline</a:t>
              </a:r>
              <a:endParaRPr dirty="0">
                <a:latin typeface="Times New Roman" panose="02020603050405020304" pitchFamily="18" charset="0"/>
                <a:cs typeface="Times New Roman" panose="02020603050405020304" pitchFamily="18" charset="0"/>
              </a:endParaRPr>
            </a:p>
          </p:txBody>
        </p:sp>
      </p:grpSp>
      <p:grpSp>
        <p:nvGrpSpPr>
          <p:cNvPr id="778" name="Google Shape;778;p18"/>
          <p:cNvGrpSpPr/>
          <p:nvPr/>
        </p:nvGrpSpPr>
        <p:grpSpPr>
          <a:xfrm>
            <a:off x="7638423" y="998663"/>
            <a:ext cx="4288697" cy="330554"/>
            <a:chOff x="284744" y="1053296"/>
            <a:chExt cx="5615896" cy="330554"/>
          </a:xfrm>
        </p:grpSpPr>
        <p:sp>
          <p:nvSpPr>
            <p:cNvPr id="779" name="Google Shape;779;p18"/>
            <p:cNvSpPr/>
            <p:nvPr/>
          </p:nvSpPr>
          <p:spPr>
            <a:xfrm>
              <a:off x="284744" y="1053296"/>
              <a:ext cx="201393" cy="330554"/>
            </a:xfrm>
            <a:prstGeom prst="rect">
              <a:avLst/>
            </a:prstGeom>
            <a:solidFill>
              <a:srgbClr val="038069"/>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venir"/>
                <a:cs typeface="Times New Roman" panose="02020603050405020304" pitchFamily="18" charset="0"/>
                <a:sym typeface="Avenir"/>
              </a:endParaRPr>
            </a:p>
          </p:txBody>
        </p:sp>
        <p:cxnSp>
          <p:nvCxnSpPr>
            <p:cNvPr id="780" name="Google Shape;780;p18"/>
            <p:cNvCxnSpPr>
              <a:stCxn id="779" idx="2"/>
            </p:cNvCxnSpPr>
            <p:nvPr/>
          </p:nvCxnSpPr>
          <p:spPr>
            <a:xfrm>
              <a:off x="385440" y="1383850"/>
              <a:ext cx="5515200" cy="0"/>
            </a:xfrm>
            <a:prstGeom prst="straightConnector1">
              <a:avLst/>
            </a:prstGeom>
            <a:noFill/>
            <a:ln w="12700" cap="flat" cmpd="sng">
              <a:solidFill>
                <a:srgbClr val="02614E"/>
              </a:solidFill>
              <a:prstDash val="solid"/>
              <a:miter lim="800000"/>
              <a:headEnd type="none" w="sm" len="sm"/>
              <a:tailEnd type="none" w="sm" len="sm"/>
            </a:ln>
          </p:spPr>
        </p:cxnSp>
      </p:grpSp>
      <p:sp>
        <p:nvSpPr>
          <p:cNvPr id="781" name="Google Shape;781;p18"/>
          <p:cNvSpPr txBox="1"/>
          <p:nvPr/>
        </p:nvSpPr>
        <p:spPr>
          <a:xfrm>
            <a:off x="7892903" y="971001"/>
            <a:ext cx="377975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panose="02020603050405020304" pitchFamily="18" charset="0"/>
                <a:ea typeface="Avenir"/>
                <a:cs typeface="Times New Roman" panose="02020603050405020304" pitchFamily="18" charset="0"/>
                <a:sym typeface="Avenir"/>
              </a:rPr>
              <a:t>5-year Costs &amp; Revenue Projections</a:t>
            </a:r>
            <a:endParaRPr lang="en-US">
              <a:latin typeface="Times New Roman" panose="02020603050405020304" pitchFamily="18" charset="0"/>
              <a:cs typeface="Times New Roman" panose="02020603050405020304" pitchFamily="18" charset="0"/>
            </a:endParaRPr>
          </a:p>
        </p:txBody>
      </p:sp>
      <p:pic>
        <p:nvPicPr>
          <p:cNvPr id="795" name="Google Shape;795;p18" descr="Information with solid fill"/>
          <p:cNvPicPr preferRelativeResize="0"/>
          <p:nvPr/>
        </p:nvPicPr>
        <p:blipFill rotWithShape="1">
          <a:blip r:embed="rId3">
            <a:alphaModFix/>
          </a:blip>
          <a:srcRect/>
          <a:stretch/>
        </p:blipFill>
        <p:spPr>
          <a:xfrm>
            <a:off x="13271500" y="6121776"/>
            <a:ext cx="672724" cy="672724"/>
          </a:xfrm>
          <a:prstGeom prst="rect">
            <a:avLst/>
          </a:prstGeom>
          <a:noFill/>
          <a:ln>
            <a:noFill/>
          </a:ln>
        </p:spPr>
      </p:pic>
      <p:grpSp>
        <p:nvGrpSpPr>
          <p:cNvPr id="14" name="Google Shape;599;p15">
            <a:extLst>
              <a:ext uri="{FF2B5EF4-FFF2-40B4-BE49-F238E27FC236}">
                <a16:creationId xmlns:a16="http://schemas.microsoft.com/office/drawing/2014/main" id="{8336928B-173F-60F1-0D9C-75CC41CB6F4C}"/>
              </a:ext>
            </a:extLst>
          </p:cNvPr>
          <p:cNvGrpSpPr/>
          <p:nvPr/>
        </p:nvGrpSpPr>
        <p:grpSpPr>
          <a:xfrm>
            <a:off x="323852" y="1549579"/>
            <a:ext cx="6964224" cy="1265354"/>
            <a:chOff x="316137" y="1291849"/>
            <a:chExt cx="11512188" cy="1409408"/>
          </a:xfrm>
        </p:grpSpPr>
        <p:sp>
          <p:nvSpPr>
            <p:cNvPr id="15" name="Google Shape;600;p15">
              <a:extLst>
                <a:ext uri="{FF2B5EF4-FFF2-40B4-BE49-F238E27FC236}">
                  <a16:creationId xmlns:a16="http://schemas.microsoft.com/office/drawing/2014/main" id="{F87CEA78-5F6C-C65B-E723-1DDE9BD279DB}"/>
                </a:ext>
              </a:extLst>
            </p:cNvPr>
            <p:cNvSpPr/>
            <p:nvPr/>
          </p:nvSpPr>
          <p:spPr>
            <a:xfrm>
              <a:off x="316137" y="1291849"/>
              <a:ext cx="11512188" cy="360878"/>
            </a:xfrm>
            <a:prstGeom prst="rect">
              <a:avLst/>
            </a:prstGeom>
            <a:solidFill>
              <a:srgbClr val="00E1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lt1"/>
                  </a:solidFill>
                  <a:latin typeface="Times New Roman" panose="02020603050405020304" pitchFamily="18" charset="0"/>
                  <a:ea typeface="Avenir"/>
                  <a:cs typeface="Times New Roman" panose="02020603050405020304" pitchFamily="18" charset="0"/>
                  <a:sym typeface="Avenir"/>
                </a:rPr>
                <a:t>2025 - 2026</a:t>
              </a:r>
              <a:endParaRPr sz="1800" dirty="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22" name="Google Shape;605;p15">
              <a:extLst>
                <a:ext uri="{FF2B5EF4-FFF2-40B4-BE49-F238E27FC236}">
                  <a16:creationId xmlns:a16="http://schemas.microsoft.com/office/drawing/2014/main" id="{D869BEF0-D6AB-0D9D-3D70-476A7884AC2A}"/>
                </a:ext>
              </a:extLst>
            </p:cNvPr>
            <p:cNvSpPr/>
            <p:nvPr/>
          </p:nvSpPr>
          <p:spPr>
            <a:xfrm>
              <a:off x="336914" y="2295094"/>
              <a:ext cx="3341179" cy="406163"/>
            </a:xfrm>
            <a:prstGeom prst="rect">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dirty="0">
                  <a:solidFill>
                    <a:schemeClr val="dk1"/>
                  </a:solidFill>
                  <a:latin typeface="Times New Roman" panose="02020603050405020304" pitchFamily="18" charset="0"/>
                  <a:ea typeface="Avenir"/>
                  <a:cs typeface="Times New Roman" panose="02020603050405020304" pitchFamily="18" charset="0"/>
                  <a:sym typeface="Avenir"/>
                </a:rPr>
                <a:t>Beta Testing (6 months)</a:t>
              </a:r>
              <a:endParaRPr sz="1800" dirty="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19" name="Google Shape;609;p15">
              <a:extLst>
                <a:ext uri="{FF2B5EF4-FFF2-40B4-BE49-F238E27FC236}">
                  <a16:creationId xmlns:a16="http://schemas.microsoft.com/office/drawing/2014/main" id="{A98242BA-79D0-3252-9B03-B3DA9177D729}"/>
                </a:ext>
              </a:extLst>
            </p:cNvPr>
            <p:cNvSpPr/>
            <p:nvPr/>
          </p:nvSpPr>
          <p:spPr>
            <a:xfrm>
              <a:off x="336916" y="1728357"/>
              <a:ext cx="3330383" cy="442859"/>
            </a:xfrm>
            <a:prstGeom prst="rect">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dirty="0">
                  <a:solidFill>
                    <a:schemeClr val="dk1"/>
                  </a:solidFill>
                  <a:latin typeface="Times New Roman" panose="02020603050405020304" pitchFamily="18" charset="0"/>
                  <a:ea typeface="Avenir"/>
                  <a:cs typeface="Times New Roman" panose="02020603050405020304" pitchFamily="18" charset="0"/>
                  <a:sym typeface="Avenir"/>
                </a:rPr>
                <a:t>R&amp;D (6 months)</a:t>
              </a:r>
              <a:endParaRPr sz="1800" dirty="0">
                <a:solidFill>
                  <a:schemeClr val="lt1"/>
                </a:solidFill>
                <a:latin typeface="Times New Roman" panose="02020603050405020304" pitchFamily="18" charset="0"/>
                <a:ea typeface="Avenir"/>
                <a:cs typeface="Times New Roman" panose="02020603050405020304" pitchFamily="18" charset="0"/>
                <a:sym typeface="Avenir"/>
              </a:endParaRPr>
            </a:p>
          </p:txBody>
        </p:sp>
      </p:grpSp>
      <p:grpSp>
        <p:nvGrpSpPr>
          <p:cNvPr id="4" name="Google Shape;627;p15">
            <a:extLst>
              <a:ext uri="{FF2B5EF4-FFF2-40B4-BE49-F238E27FC236}">
                <a16:creationId xmlns:a16="http://schemas.microsoft.com/office/drawing/2014/main" id="{11A8A50D-B962-C288-80B9-5D2DAA553E6D}"/>
              </a:ext>
            </a:extLst>
          </p:cNvPr>
          <p:cNvGrpSpPr/>
          <p:nvPr/>
        </p:nvGrpSpPr>
        <p:grpSpPr>
          <a:xfrm>
            <a:off x="316685" y="3142455"/>
            <a:ext cx="6917286" cy="1290615"/>
            <a:chOff x="326034" y="2868031"/>
            <a:chExt cx="11523066" cy="1247040"/>
          </a:xfrm>
        </p:grpSpPr>
        <p:sp>
          <p:nvSpPr>
            <p:cNvPr id="5" name="Google Shape;628;p15">
              <a:extLst>
                <a:ext uri="{FF2B5EF4-FFF2-40B4-BE49-F238E27FC236}">
                  <a16:creationId xmlns:a16="http://schemas.microsoft.com/office/drawing/2014/main" id="{1B04E83D-3BC9-4539-D680-918E41EDF432}"/>
                </a:ext>
              </a:extLst>
            </p:cNvPr>
            <p:cNvSpPr/>
            <p:nvPr/>
          </p:nvSpPr>
          <p:spPr>
            <a:xfrm>
              <a:off x="336912" y="2868031"/>
              <a:ext cx="11512188" cy="295510"/>
            </a:xfrm>
            <a:prstGeom prst="rect">
              <a:avLst/>
            </a:prstGeom>
            <a:solidFill>
              <a:srgbClr val="039C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lt1"/>
                  </a:solidFill>
                  <a:latin typeface="Times New Roman" panose="02020603050405020304" pitchFamily="18" charset="0"/>
                  <a:ea typeface="Avenir"/>
                  <a:cs typeface="Times New Roman" panose="02020603050405020304" pitchFamily="18" charset="0"/>
                  <a:sym typeface="Avenir"/>
                </a:rPr>
                <a:t>2026 - 2027</a:t>
              </a:r>
              <a:endParaRPr sz="1600" dirty="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786" name="Google Shape;633;p15">
              <a:extLst>
                <a:ext uri="{FF2B5EF4-FFF2-40B4-BE49-F238E27FC236}">
                  <a16:creationId xmlns:a16="http://schemas.microsoft.com/office/drawing/2014/main" id="{FAD32A42-3293-B790-4497-D22FFC655E0F}"/>
                </a:ext>
              </a:extLst>
            </p:cNvPr>
            <p:cNvSpPr/>
            <p:nvPr/>
          </p:nvSpPr>
          <p:spPr>
            <a:xfrm>
              <a:off x="336913" y="3229910"/>
              <a:ext cx="3377331" cy="231873"/>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a:solidFill>
                    <a:schemeClr val="dk1"/>
                  </a:solidFill>
                  <a:latin typeface="Times New Roman" panose="02020603050405020304" pitchFamily="18" charset="0"/>
                  <a:ea typeface="Avenir"/>
                  <a:cs typeface="Times New Roman" panose="02020603050405020304" pitchFamily="18" charset="0"/>
                  <a:sym typeface="Avenir"/>
                </a:rPr>
                <a:t>Detail 1</a:t>
              </a:r>
              <a:endParaRPr sz="1800">
                <a:solidFill>
                  <a:schemeClr val="dk1"/>
                </a:solidFill>
                <a:latin typeface="Times New Roman" panose="02020603050405020304" pitchFamily="18" charset="0"/>
                <a:ea typeface="Avenir"/>
                <a:cs typeface="Times New Roman" panose="02020603050405020304" pitchFamily="18" charset="0"/>
                <a:sym typeface="Avenir"/>
              </a:endParaRPr>
            </a:p>
          </p:txBody>
        </p:sp>
        <p:sp>
          <p:nvSpPr>
            <p:cNvPr id="63" name="Google Shape;647;p15">
              <a:extLst>
                <a:ext uri="{FF2B5EF4-FFF2-40B4-BE49-F238E27FC236}">
                  <a16:creationId xmlns:a16="http://schemas.microsoft.com/office/drawing/2014/main" id="{96A7DB44-4717-BE5E-E5C2-E5B8881C4BC8}"/>
                </a:ext>
              </a:extLst>
            </p:cNvPr>
            <p:cNvSpPr/>
            <p:nvPr/>
          </p:nvSpPr>
          <p:spPr>
            <a:xfrm>
              <a:off x="4326910" y="3237214"/>
              <a:ext cx="7194466" cy="378072"/>
            </a:xfrm>
            <a:prstGeom prst="homePlate">
              <a:avLst>
                <a:gd name="adj" fmla="val 50000"/>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1050" dirty="0">
                  <a:solidFill>
                    <a:schemeClr val="dk1"/>
                  </a:solidFill>
                  <a:latin typeface="Times New Roman" panose="02020603050405020304" pitchFamily="18" charset="0"/>
                  <a:ea typeface="Avenir"/>
                  <a:cs typeface="Times New Roman" panose="02020603050405020304" pitchFamily="18" charset="0"/>
                  <a:sym typeface="Avenir"/>
                </a:rPr>
                <a:t>Launch full version of </a:t>
              </a:r>
              <a:r>
                <a:rPr lang="en-US" sz="1050" dirty="0" err="1">
                  <a:solidFill>
                    <a:schemeClr val="dk1"/>
                  </a:solidFill>
                  <a:latin typeface="Times New Roman" panose="02020603050405020304" pitchFamily="18" charset="0"/>
                  <a:ea typeface="Avenir"/>
                  <a:cs typeface="Times New Roman" panose="02020603050405020304" pitchFamily="18" charset="0"/>
                  <a:sym typeface="Avenir"/>
                </a:rPr>
                <a:t>EnergySharp</a:t>
              </a:r>
              <a:r>
                <a:rPr lang="en-US" sz="1050" dirty="0">
                  <a:solidFill>
                    <a:schemeClr val="dk1"/>
                  </a:solidFill>
                  <a:latin typeface="Times New Roman" panose="02020603050405020304" pitchFamily="18" charset="0"/>
                  <a:ea typeface="Avenir"/>
                  <a:cs typeface="Times New Roman" panose="02020603050405020304" pitchFamily="18" charset="0"/>
                  <a:sym typeface="Avenir"/>
                </a:rPr>
                <a:t>, Implement marketing &amp; sales strategies to attract new customers</a:t>
              </a:r>
            </a:p>
          </p:txBody>
        </p:sp>
        <p:sp>
          <p:nvSpPr>
            <p:cNvPr id="58" name="Google Shape;649;p15">
              <a:extLst>
                <a:ext uri="{FF2B5EF4-FFF2-40B4-BE49-F238E27FC236}">
                  <a16:creationId xmlns:a16="http://schemas.microsoft.com/office/drawing/2014/main" id="{A3236278-EA3B-FE16-220C-1E229EB16E88}"/>
                </a:ext>
              </a:extLst>
            </p:cNvPr>
            <p:cNvSpPr/>
            <p:nvPr/>
          </p:nvSpPr>
          <p:spPr>
            <a:xfrm>
              <a:off x="336914" y="3229909"/>
              <a:ext cx="3377331" cy="398486"/>
            </a:xfrm>
            <a:prstGeom prst="rect">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dirty="0">
                  <a:solidFill>
                    <a:schemeClr val="dk1"/>
                  </a:solidFill>
                  <a:latin typeface="Times New Roman" panose="02020603050405020304" pitchFamily="18" charset="0"/>
                  <a:ea typeface="Avenir"/>
                  <a:cs typeface="Times New Roman" panose="02020603050405020304" pitchFamily="18" charset="0"/>
                  <a:sym typeface="Avenir"/>
                </a:rPr>
                <a:t>Adoption Stage (6 months)</a:t>
              </a:r>
              <a:endParaRPr sz="1800" dirty="0">
                <a:solidFill>
                  <a:schemeClr val="dk1"/>
                </a:solidFill>
                <a:latin typeface="Times New Roman" panose="02020603050405020304" pitchFamily="18" charset="0"/>
                <a:ea typeface="Avenir"/>
                <a:cs typeface="Times New Roman" panose="02020603050405020304" pitchFamily="18" charset="0"/>
                <a:sym typeface="Avenir"/>
              </a:endParaRPr>
            </a:p>
          </p:txBody>
        </p:sp>
        <p:sp>
          <p:nvSpPr>
            <p:cNvPr id="12" name="Google Shape;654;p15">
              <a:extLst>
                <a:ext uri="{FF2B5EF4-FFF2-40B4-BE49-F238E27FC236}">
                  <a16:creationId xmlns:a16="http://schemas.microsoft.com/office/drawing/2014/main" id="{DF981F78-70CC-1DED-61C7-B96A8AF57563}"/>
                </a:ext>
              </a:extLst>
            </p:cNvPr>
            <p:cNvSpPr/>
            <p:nvPr/>
          </p:nvSpPr>
          <p:spPr>
            <a:xfrm>
              <a:off x="326034" y="3729277"/>
              <a:ext cx="3377332" cy="385794"/>
            </a:xfrm>
            <a:prstGeom prst="rect">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dirty="0">
                  <a:solidFill>
                    <a:schemeClr val="dk1"/>
                  </a:solidFill>
                  <a:latin typeface="Times New Roman" panose="02020603050405020304" pitchFamily="18" charset="0"/>
                  <a:ea typeface="Avenir"/>
                  <a:cs typeface="Times New Roman" panose="02020603050405020304" pitchFamily="18" charset="0"/>
                  <a:sym typeface="Avenir"/>
                </a:rPr>
                <a:t>Scaling (18 months)</a:t>
              </a:r>
              <a:endParaRPr dirty="0">
                <a:latin typeface="Times New Roman" panose="02020603050405020304" pitchFamily="18" charset="0"/>
                <a:cs typeface="Times New Roman" panose="02020603050405020304" pitchFamily="18" charset="0"/>
              </a:endParaRPr>
            </a:p>
          </p:txBody>
        </p:sp>
      </p:grpSp>
      <p:grpSp>
        <p:nvGrpSpPr>
          <p:cNvPr id="792" name="Google Shape;612;p15">
            <a:extLst>
              <a:ext uri="{FF2B5EF4-FFF2-40B4-BE49-F238E27FC236}">
                <a16:creationId xmlns:a16="http://schemas.microsoft.com/office/drawing/2014/main" id="{46C95651-7FD9-D75B-D13C-FD5CF5725B68}"/>
              </a:ext>
            </a:extLst>
          </p:cNvPr>
          <p:cNvGrpSpPr/>
          <p:nvPr/>
        </p:nvGrpSpPr>
        <p:grpSpPr>
          <a:xfrm>
            <a:off x="323706" y="4647477"/>
            <a:ext cx="6910265" cy="1223566"/>
            <a:chOff x="336910" y="4229393"/>
            <a:chExt cx="11512190" cy="1202877"/>
          </a:xfrm>
        </p:grpSpPr>
        <p:sp>
          <p:nvSpPr>
            <p:cNvPr id="793" name="Google Shape;613;p15">
              <a:extLst>
                <a:ext uri="{FF2B5EF4-FFF2-40B4-BE49-F238E27FC236}">
                  <a16:creationId xmlns:a16="http://schemas.microsoft.com/office/drawing/2014/main" id="{0369C7F6-9B20-B1B7-2C45-720E37328D74}"/>
                </a:ext>
              </a:extLst>
            </p:cNvPr>
            <p:cNvSpPr/>
            <p:nvPr/>
          </p:nvSpPr>
          <p:spPr>
            <a:xfrm>
              <a:off x="336912" y="4229393"/>
              <a:ext cx="11512188" cy="295510"/>
            </a:xfrm>
            <a:prstGeom prst="rect">
              <a:avLst/>
            </a:prstGeom>
            <a:solidFill>
              <a:srgbClr val="0046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lt1"/>
                  </a:solidFill>
                  <a:latin typeface="Times New Roman" panose="02020603050405020304" pitchFamily="18" charset="0"/>
                  <a:ea typeface="Avenir"/>
                  <a:cs typeface="Times New Roman" panose="02020603050405020304" pitchFamily="18" charset="0"/>
                  <a:sym typeface="Avenir"/>
                </a:rPr>
                <a:t>2027 - 2029</a:t>
              </a:r>
              <a:endParaRPr sz="1600" dirty="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806" name="Google Shape;615;p15">
              <a:extLst>
                <a:ext uri="{FF2B5EF4-FFF2-40B4-BE49-F238E27FC236}">
                  <a16:creationId xmlns:a16="http://schemas.microsoft.com/office/drawing/2014/main" id="{B24E8E62-5645-FB49-49F3-96C91B58A6CC}"/>
                </a:ext>
              </a:extLst>
            </p:cNvPr>
            <p:cNvSpPr/>
            <p:nvPr/>
          </p:nvSpPr>
          <p:spPr>
            <a:xfrm>
              <a:off x="347789" y="5077755"/>
              <a:ext cx="3377332" cy="354515"/>
            </a:xfrm>
            <a:prstGeom prst="rect">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dirty="0">
                  <a:solidFill>
                    <a:schemeClr val="dk1"/>
                  </a:solidFill>
                  <a:latin typeface="Times New Roman" panose="02020603050405020304" pitchFamily="18" charset="0"/>
                  <a:ea typeface="Avenir"/>
                  <a:cs typeface="Times New Roman" panose="02020603050405020304" pitchFamily="18" charset="0"/>
                  <a:sym typeface="Avenir"/>
                </a:rPr>
                <a:t>Optimization (18 months)</a:t>
              </a:r>
              <a:endParaRPr sz="1800" dirty="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798" name="Google Shape;621;p15">
              <a:extLst>
                <a:ext uri="{FF2B5EF4-FFF2-40B4-BE49-F238E27FC236}">
                  <a16:creationId xmlns:a16="http://schemas.microsoft.com/office/drawing/2014/main" id="{8F208954-EA30-8F9E-1460-8C1A21837C3B}"/>
                </a:ext>
              </a:extLst>
            </p:cNvPr>
            <p:cNvSpPr/>
            <p:nvPr/>
          </p:nvSpPr>
          <p:spPr>
            <a:xfrm>
              <a:off x="336910" y="4596806"/>
              <a:ext cx="3377332" cy="354515"/>
            </a:xfrm>
            <a:prstGeom prst="rect">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dirty="0">
                  <a:solidFill>
                    <a:schemeClr val="dk1"/>
                  </a:solidFill>
                  <a:latin typeface="Times New Roman" panose="02020603050405020304" pitchFamily="18" charset="0"/>
                  <a:ea typeface="Avenir"/>
                  <a:cs typeface="Times New Roman" panose="02020603050405020304" pitchFamily="18" charset="0"/>
                  <a:sym typeface="Avenir"/>
                </a:rPr>
                <a:t>Growth Phase (12 months)</a:t>
              </a:r>
              <a:endParaRPr dirty="0">
                <a:latin typeface="Times New Roman" panose="02020603050405020304" pitchFamily="18" charset="0"/>
                <a:cs typeface="Times New Roman" panose="02020603050405020304" pitchFamily="18" charset="0"/>
              </a:endParaRPr>
            </a:p>
          </p:txBody>
        </p:sp>
      </p:grpSp>
      <p:sp>
        <p:nvSpPr>
          <p:cNvPr id="808" name="Google Shape;159;p3">
            <a:extLst>
              <a:ext uri="{FF2B5EF4-FFF2-40B4-BE49-F238E27FC236}">
                <a16:creationId xmlns:a16="http://schemas.microsoft.com/office/drawing/2014/main" id="{0A60B694-8644-E678-DCF2-A52E6E94D5CF}"/>
              </a:ext>
            </a:extLst>
          </p:cNvPr>
          <p:cNvSpPr txBox="1">
            <a:spLocks noGrp="1"/>
          </p:cNvSpPr>
          <p:nvPr>
            <p:ph type="body" idx="1"/>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dirty="0" err="1">
                <a:latin typeface="Times New Roman" panose="02020603050405020304" pitchFamily="18" charset="0"/>
                <a:cs typeface="Times New Roman" panose="02020603050405020304" pitchFamily="18" charset="0"/>
              </a:rPr>
              <a:t>EnergySharp</a:t>
            </a:r>
            <a:r>
              <a:rPr lang="en-US" dirty="0">
                <a:latin typeface="Times New Roman" panose="02020603050405020304" pitchFamily="18" charset="0"/>
                <a:cs typeface="Times New Roman" panose="02020603050405020304" pitchFamily="18" charset="0"/>
              </a:rPr>
              <a:t> will be created and implemented over a 5-year period.</a:t>
            </a:r>
            <a:endParaRPr sz="2000" b="1" dirty="0">
              <a:latin typeface="Times New Roman" panose="02020603050405020304" pitchFamily="18" charset="0"/>
              <a:cs typeface="Times New Roman" panose="02020603050405020304" pitchFamily="18" charset="0"/>
            </a:endParaRPr>
          </a:p>
        </p:txBody>
      </p:sp>
      <p:sp>
        <p:nvSpPr>
          <p:cNvPr id="809" name="Google Shape;160;p3">
            <a:extLst>
              <a:ext uri="{FF2B5EF4-FFF2-40B4-BE49-F238E27FC236}">
                <a16:creationId xmlns:a16="http://schemas.microsoft.com/office/drawing/2014/main" id="{46BF0E03-D560-5AC3-7EFE-EB1D1FE790BC}"/>
              </a:ext>
            </a:extLst>
          </p:cNvPr>
          <p:cNvSpPr txBox="1">
            <a:spLocks noGrp="1"/>
          </p:cNvSpPr>
          <p:nvPr>
            <p:ph type="body" idx="2"/>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Business Model</a:t>
            </a:r>
            <a:endParaRPr sz="1600" i="1" dirty="0">
              <a:solidFill>
                <a:srgbClr val="02614E"/>
              </a:solidFill>
              <a:latin typeface="Times New Roman" panose="02020603050405020304" pitchFamily="18" charset="0"/>
              <a:cs typeface="Times New Roman" panose="02020603050405020304" pitchFamily="18" charset="0"/>
            </a:endParaRPr>
          </a:p>
        </p:txBody>
      </p:sp>
      <p:graphicFrame>
        <p:nvGraphicFramePr>
          <p:cNvPr id="2" name="Chart 1">
            <a:extLst>
              <a:ext uri="{FF2B5EF4-FFF2-40B4-BE49-F238E27FC236}">
                <a16:creationId xmlns:a16="http://schemas.microsoft.com/office/drawing/2014/main" id="{04FB1BD3-17C2-0484-6193-20B76BCB5240}"/>
              </a:ext>
            </a:extLst>
          </p:cNvPr>
          <p:cNvGraphicFramePr>
            <a:graphicFrameLocks/>
          </p:cNvGraphicFramePr>
          <p:nvPr>
            <p:extLst>
              <p:ext uri="{D42A27DB-BD31-4B8C-83A1-F6EECF244321}">
                <p14:modId xmlns:p14="http://schemas.microsoft.com/office/powerpoint/2010/main" val="900314387"/>
              </p:ext>
            </p:extLst>
          </p:nvPr>
        </p:nvGraphicFramePr>
        <p:xfrm>
          <a:off x="7655858" y="1550657"/>
          <a:ext cx="4211798" cy="4291221"/>
        </p:xfrm>
        <a:graphic>
          <a:graphicData uri="http://schemas.openxmlformats.org/drawingml/2006/chart">
            <c:chart xmlns:c="http://schemas.openxmlformats.org/drawingml/2006/chart" xmlns:r="http://schemas.openxmlformats.org/officeDocument/2006/relationships" r:id="rId4"/>
          </a:graphicData>
        </a:graphic>
      </p:graphicFrame>
      <p:sp>
        <p:nvSpPr>
          <p:cNvPr id="27" name="Google Shape;647;p15">
            <a:extLst>
              <a:ext uri="{FF2B5EF4-FFF2-40B4-BE49-F238E27FC236}">
                <a16:creationId xmlns:a16="http://schemas.microsoft.com/office/drawing/2014/main" id="{6CB223C7-AE0F-070E-751F-511320235B6A}"/>
              </a:ext>
            </a:extLst>
          </p:cNvPr>
          <p:cNvSpPr/>
          <p:nvPr/>
        </p:nvSpPr>
        <p:spPr>
          <a:xfrm>
            <a:off x="2718895" y="1941472"/>
            <a:ext cx="4445385" cy="382394"/>
          </a:xfrm>
          <a:prstGeom prst="homePlate">
            <a:avLst>
              <a:gd name="adj" fmla="val 50000"/>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1050" dirty="0">
                <a:solidFill>
                  <a:schemeClr val="dk1"/>
                </a:solidFill>
                <a:latin typeface="Times New Roman" panose="02020603050405020304" pitchFamily="18" charset="0"/>
                <a:ea typeface="Avenir"/>
                <a:cs typeface="Times New Roman" panose="02020603050405020304" pitchFamily="18" charset="0"/>
                <a:sym typeface="Avenir"/>
              </a:rPr>
              <a:t>Conduct market research, Develop AI model for HVAC optimization &amp; interface</a:t>
            </a:r>
          </a:p>
        </p:txBody>
      </p:sp>
      <p:sp>
        <p:nvSpPr>
          <p:cNvPr id="28" name="Google Shape;647;p15">
            <a:extLst>
              <a:ext uri="{FF2B5EF4-FFF2-40B4-BE49-F238E27FC236}">
                <a16:creationId xmlns:a16="http://schemas.microsoft.com/office/drawing/2014/main" id="{0FAF7DAF-4A52-04D6-E30D-C9594C62AB65}"/>
              </a:ext>
            </a:extLst>
          </p:cNvPr>
          <p:cNvSpPr/>
          <p:nvPr/>
        </p:nvSpPr>
        <p:spPr>
          <a:xfrm>
            <a:off x="2718895" y="2451843"/>
            <a:ext cx="4431979" cy="382394"/>
          </a:xfrm>
          <a:prstGeom prst="homePlate">
            <a:avLst>
              <a:gd name="adj" fmla="val 50000"/>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1050" dirty="0">
                <a:solidFill>
                  <a:schemeClr val="dk1"/>
                </a:solidFill>
                <a:latin typeface="Times New Roman" panose="02020603050405020304" pitchFamily="18" charset="0"/>
                <a:ea typeface="Avenir"/>
                <a:cs typeface="Times New Roman" panose="02020603050405020304" pitchFamily="18" charset="0"/>
                <a:sym typeface="Avenir"/>
              </a:rPr>
              <a:t>Small group pilot testing, Gather feedback &amp; iterate on product based on user experience </a:t>
            </a:r>
          </a:p>
        </p:txBody>
      </p:sp>
      <p:sp>
        <p:nvSpPr>
          <p:cNvPr id="29" name="Google Shape;647;p15">
            <a:extLst>
              <a:ext uri="{FF2B5EF4-FFF2-40B4-BE49-F238E27FC236}">
                <a16:creationId xmlns:a16="http://schemas.microsoft.com/office/drawing/2014/main" id="{8804291E-A581-20A5-BD1C-8899EAB906A0}"/>
              </a:ext>
            </a:extLst>
          </p:cNvPr>
          <p:cNvSpPr/>
          <p:nvPr/>
        </p:nvSpPr>
        <p:spPr>
          <a:xfrm>
            <a:off x="2718894" y="4022430"/>
            <a:ext cx="4318831" cy="399275"/>
          </a:xfrm>
          <a:prstGeom prst="homePlate">
            <a:avLst>
              <a:gd name="adj" fmla="val 50000"/>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1050" dirty="0">
                <a:solidFill>
                  <a:schemeClr val="dk1"/>
                </a:solidFill>
                <a:latin typeface="Times New Roman" panose="02020603050405020304" pitchFamily="18" charset="0"/>
                <a:ea typeface="Avenir"/>
                <a:cs typeface="Times New Roman" panose="02020603050405020304" pitchFamily="18" charset="0"/>
                <a:sym typeface="Avenir"/>
              </a:rPr>
              <a:t>Increase customer base while improving the product based on user feedback Expand marketing efforts to reach wider audience</a:t>
            </a:r>
          </a:p>
        </p:txBody>
      </p:sp>
      <p:sp>
        <p:nvSpPr>
          <p:cNvPr id="30" name="Google Shape;647;p15">
            <a:extLst>
              <a:ext uri="{FF2B5EF4-FFF2-40B4-BE49-F238E27FC236}">
                <a16:creationId xmlns:a16="http://schemas.microsoft.com/office/drawing/2014/main" id="{4CB2DA6A-B860-22C3-58CF-76B2DC79EC13}"/>
              </a:ext>
            </a:extLst>
          </p:cNvPr>
          <p:cNvSpPr/>
          <p:nvPr/>
        </p:nvSpPr>
        <p:spPr>
          <a:xfrm>
            <a:off x="2718894" y="5030352"/>
            <a:ext cx="4318831" cy="360610"/>
          </a:xfrm>
          <a:prstGeom prst="homePlate">
            <a:avLst>
              <a:gd name="adj" fmla="val 50000"/>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1050" dirty="0">
                <a:solidFill>
                  <a:schemeClr val="dk1"/>
                </a:solidFill>
                <a:latin typeface="Times New Roman" panose="02020603050405020304" pitchFamily="18" charset="0"/>
                <a:ea typeface="Avenir"/>
                <a:cs typeface="Times New Roman" panose="02020603050405020304" pitchFamily="18" charset="0"/>
                <a:sym typeface="Avenir"/>
              </a:rPr>
              <a:t>Introducing new features bundle, upselling </a:t>
            </a:r>
          </a:p>
        </p:txBody>
      </p:sp>
      <p:sp>
        <p:nvSpPr>
          <p:cNvPr id="31" name="Google Shape;647;p15">
            <a:extLst>
              <a:ext uri="{FF2B5EF4-FFF2-40B4-BE49-F238E27FC236}">
                <a16:creationId xmlns:a16="http://schemas.microsoft.com/office/drawing/2014/main" id="{33192ABB-F46C-52AF-103D-EFF40A48EE64}"/>
              </a:ext>
            </a:extLst>
          </p:cNvPr>
          <p:cNvSpPr/>
          <p:nvPr/>
        </p:nvSpPr>
        <p:spPr>
          <a:xfrm>
            <a:off x="2718895" y="5495440"/>
            <a:ext cx="4318831" cy="360613"/>
          </a:xfrm>
          <a:prstGeom prst="homePlate">
            <a:avLst>
              <a:gd name="adj" fmla="val 50000"/>
            </a:avLst>
          </a:prstGeom>
          <a:solidFill>
            <a:schemeClr val="accent6">
              <a:lumMod val="60000"/>
              <a:lumOff val="40000"/>
            </a:schemeClr>
          </a:solidFill>
          <a:ln>
            <a:noFill/>
          </a:ln>
        </p:spPr>
        <p:txBody>
          <a:bodyPr spcFirstLastPara="1" wrap="square" lIns="91425" tIns="45700" rIns="91425" bIns="45700" anchor="ctr" anchorCtr="0">
            <a:noAutofit/>
          </a:bodyPr>
          <a:lstStyle/>
          <a:p>
            <a:r>
              <a:rPr lang="en-US" sz="1050" dirty="0">
                <a:solidFill>
                  <a:schemeClr val="dk1"/>
                </a:solidFill>
                <a:latin typeface="Times New Roman" panose="02020603050405020304" pitchFamily="18" charset="0"/>
                <a:ea typeface="Avenir"/>
                <a:cs typeface="Times New Roman" panose="02020603050405020304" pitchFamily="18" charset="0"/>
                <a:sym typeface="Avenir"/>
              </a:rPr>
              <a:t>More customizable features and impact measurement metrics</a:t>
            </a:r>
          </a:p>
        </p:txBody>
      </p:sp>
    </p:spTree>
    <p:extLst>
      <p:ext uri="{BB962C8B-B14F-4D97-AF65-F5344CB8AC3E}">
        <p14:creationId xmlns:p14="http://schemas.microsoft.com/office/powerpoint/2010/main" val="178875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59" name="Google Shape;159;p3"/>
          <p:cNvSpPr txBox="1">
            <a:spLocks noGrp="1"/>
          </p:cNvSpPr>
          <p:nvPr>
            <p:ph type="body" idx="4294967295"/>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Buildings are bountiful and bad for the environment. </a:t>
            </a:r>
            <a:endParaRPr sz="2000" b="1" dirty="0">
              <a:latin typeface="Times New Roman" panose="02020603050405020304" pitchFamily="18" charset="0"/>
              <a:cs typeface="Times New Roman" panose="02020603050405020304" pitchFamily="18" charset="0"/>
            </a:endParaRPr>
          </a:p>
        </p:txBody>
      </p:sp>
      <p:sp>
        <p:nvSpPr>
          <p:cNvPr id="160" name="Google Shape;160;p3"/>
          <p:cNvSpPr txBox="1">
            <a:spLocks noGrp="1"/>
          </p:cNvSpPr>
          <p:nvPr>
            <p:ph type="body" idx="4294967295"/>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Introduction</a:t>
            </a:r>
            <a:endParaRPr sz="1600" i="1" dirty="0">
              <a:solidFill>
                <a:srgbClr val="02614E"/>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F619F68-8B8C-785A-3755-61C040CE4039}"/>
              </a:ext>
            </a:extLst>
          </p:cNvPr>
          <p:cNvSpPr/>
          <p:nvPr/>
        </p:nvSpPr>
        <p:spPr>
          <a:xfrm>
            <a:off x="284744" y="871500"/>
            <a:ext cx="11538448" cy="795883"/>
          </a:xfrm>
          <a:prstGeom prst="rect">
            <a:avLst/>
          </a:prstGeom>
          <a:solidFill>
            <a:srgbClr val="212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A668662-65F2-206F-689F-6EB25AF3DDE4}"/>
              </a:ext>
            </a:extLst>
          </p:cNvPr>
          <p:cNvSpPr txBox="1"/>
          <p:nvPr/>
        </p:nvSpPr>
        <p:spPr>
          <a:xfrm>
            <a:off x="208279" y="928470"/>
            <a:ext cx="1153228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Currently, the construction and buildings industry is responsible for </a:t>
            </a:r>
            <a:r>
              <a:rPr lang="en-US" sz="2000" dirty="0">
                <a:solidFill>
                  <a:srgbClr val="00E192"/>
                </a:solidFill>
                <a:latin typeface="Times New Roman" panose="02020603050405020304" pitchFamily="18" charset="0"/>
                <a:cs typeface="Times New Roman" panose="02020603050405020304" pitchFamily="18" charset="0"/>
              </a:rPr>
              <a:t>40% </a:t>
            </a:r>
            <a:r>
              <a:rPr lang="en-US" sz="2000" dirty="0">
                <a:solidFill>
                  <a:schemeClr val="bg1"/>
                </a:solidFill>
                <a:latin typeface="Times New Roman" panose="02020603050405020304" pitchFamily="18" charset="0"/>
                <a:cs typeface="Times New Roman" panose="02020603050405020304" pitchFamily="18" charset="0"/>
              </a:rPr>
              <a:t>of global energy-related emissions. </a:t>
            </a:r>
            <a:r>
              <a:rPr lang="en-US" sz="2000" b="1" dirty="0">
                <a:solidFill>
                  <a:schemeClr val="bg1"/>
                </a:solidFill>
                <a:latin typeface="Times New Roman" panose="02020603050405020304" pitchFamily="18" charset="0"/>
                <a:cs typeface="Times New Roman" panose="02020603050405020304" pitchFamily="18" charset="0"/>
              </a:rPr>
              <a:t>This is the highest among all emission-releasing sectors.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E2AC4BF1-D974-FCE3-777C-520F4EDE0402}"/>
              </a:ext>
            </a:extLst>
          </p:cNvPr>
          <p:cNvSpPr/>
          <p:nvPr/>
        </p:nvSpPr>
        <p:spPr>
          <a:xfrm>
            <a:off x="330332" y="3502913"/>
            <a:ext cx="5485252" cy="2572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sz="1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CC9BCE3-3C77-4195-CA1D-853258F2DBAD}"/>
              </a:ext>
            </a:extLst>
          </p:cNvPr>
          <p:cNvSpPr txBox="1"/>
          <p:nvPr/>
        </p:nvSpPr>
        <p:spPr>
          <a:xfrm>
            <a:off x="439486" y="4155077"/>
            <a:ext cx="522922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Emissions contribute to the </a:t>
            </a:r>
            <a:r>
              <a:rPr lang="en-US" sz="1600" b="1" dirty="0">
                <a:latin typeface="Times New Roman" panose="02020603050405020304" pitchFamily="18" charset="0"/>
                <a:cs typeface="Times New Roman" panose="02020603050405020304" pitchFamily="18" charset="0"/>
              </a:rPr>
              <a:t>urban heat island effect</a:t>
            </a:r>
            <a:r>
              <a:rPr lang="en-US" sz="1600" dirty="0">
                <a:latin typeface="Times New Roman" panose="02020603050405020304" pitchFamily="18" charset="0"/>
                <a:cs typeface="Times New Roman" panose="02020603050405020304" pitchFamily="18" charset="0"/>
              </a:rPr>
              <a:t>, where temperatures in downtown cores can average up to </a:t>
            </a:r>
            <a:r>
              <a:rPr lang="en-US" sz="1600" b="1" dirty="0">
                <a:latin typeface="Times New Roman" panose="02020603050405020304" pitchFamily="18" charset="0"/>
                <a:cs typeface="Times New Roman" panose="02020603050405020304" pitchFamily="18" charset="0"/>
              </a:rPr>
              <a:t>12C higher than surrounding areas</a:t>
            </a:r>
          </a:p>
          <a:p>
            <a:pPr lvl="1"/>
            <a:endParaRPr lang="en-US" sz="1600" b="1"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Exacerbated climate change and inequality, heat-related illnesses, extreme weather</a:t>
            </a:r>
          </a:p>
        </p:txBody>
      </p:sp>
      <p:pic>
        <p:nvPicPr>
          <p:cNvPr id="14" name="Graphic 13" descr="Full battery with solid fill">
            <a:extLst>
              <a:ext uri="{FF2B5EF4-FFF2-40B4-BE49-F238E27FC236}">
                <a16:creationId xmlns:a16="http://schemas.microsoft.com/office/drawing/2014/main" id="{D1BCFE81-AA91-95F5-9AAE-DA3D638AD1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332" y="1908034"/>
            <a:ext cx="914400" cy="914400"/>
          </a:xfrm>
          <a:prstGeom prst="rect">
            <a:avLst/>
          </a:prstGeom>
        </p:spPr>
      </p:pic>
      <p:pic>
        <p:nvPicPr>
          <p:cNvPr id="16" name="Graphic 15" descr="Garbage with solid fill">
            <a:extLst>
              <a:ext uri="{FF2B5EF4-FFF2-40B4-BE49-F238E27FC236}">
                <a16:creationId xmlns:a16="http://schemas.microsoft.com/office/drawing/2014/main" id="{575B9F94-FB79-3348-F93A-1563C6BE7D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3635" y="1798185"/>
            <a:ext cx="914400" cy="914400"/>
          </a:xfrm>
          <a:prstGeom prst="rect">
            <a:avLst/>
          </a:prstGeom>
        </p:spPr>
      </p:pic>
      <p:sp>
        <p:nvSpPr>
          <p:cNvPr id="19" name="TextBox 18">
            <a:extLst>
              <a:ext uri="{FF2B5EF4-FFF2-40B4-BE49-F238E27FC236}">
                <a16:creationId xmlns:a16="http://schemas.microsoft.com/office/drawing/2014/main" id="{FE382759-A6F8-82DD-0021-8EF0DDA89BF7}"/>
              </a:ext>
            </a:extLst>
          </p:cNvPr>
          <p:cNvSpPr txBox="1"/>
          <p:nvPr/>
        </p:nvSpPr>
        <p:spPr>
          <a:xfrm>
            <a:off x="1590677" y="1995902"/>
            <a:ext cx="4224907" cy="830997"/>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Heating, ventilation, and air conditioning (HVAC) systems are responsible </a:t>
            </a:r>
            <a:r>
              <a:rPr lang="en-US" sz="1600" b="1" dirty="0">
                <a:latin typeface="Times New Roman" panose="02020603050405020304" pitchFamily="18" charset="0"/>
                <a:cs typeface="Times New Roman" panose="02020603050405020304" pitchFamily="18" charset="0"/>
              </a:rPr>
              <a:t>for 40% of office building operation energy consumption.</a:t>
            </a:r>
          </a:p>
        </p:txBody>
      </p:sp>
      <p:sp>
        <p:nvSpPr>
          <p:cNvPr id="21" name="TextBox 20">
            <a:extLst>
              <a:ext uri="{FF2B5EF4-FFF2-40B4-BE49-F238E27FC236}">
                <a16:creationId xmlns:a16="http://schemas.microsoft.com/office/drawing/2014/main" id="{30344B92-B89E-9BA5-AFA9-715593C28B93}"/>
              </a:ext>
            </a:extLst>
          </p:cNvPr>
          <p:cNvSpPr txBox="1"/>
          <p:nvPr/>
        </p:nvSpPr>
        <p:spPr>
          <a:xfrm>
            <a:off x="7291388" y="2079102"/>
            <a:ext cx="4746538" cy="58477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Current systems are highly inefficient: </a:t>
            </a:r>
          </a:p>
          <a:p>
            <a:pPr algn="ctr"/>
            <a:r>
              <a:rPr lang="en-US" sz="1600" b="1" dirty="0">
                <a:latin typeface="Times New Roman" panose="02020603050405020304" pitchFamily="18" charset="0"/>
                <a:cs typeface="Times New Roman" panose="02020603050405020304" pitchFamily="18" charset="0"/>
              </a:rPr>
              <a:t>30% of energy consumption is wasted</a:t>
            </a:r>
          </a:p>
        </p:txBody>
      </p:sp>
      <p:sp>
        <p:nvSpPr>
          <p:cNvPr id="22" name="Rectangle 21">
            <a:extLst>
              <a:ext uri="{FF2B5EF4-FFF2-40B4-BE49-F238E27FC236}">
                <a16:creationId xmlns:a16="http://schemas.microsoft.com/office/drawing/2014/main" id="{EFCC9260-CC8D-0C7F-8142-4FA48CF8C910}"/>
              </a:ext>
            </a:extLst>
          </p:cNvPr>
          <p:cNvSpPr/>
          <p:nvPr/>
        </p:nvSpPr>
        <p:spPr>
          <a:xfrm>
            <a:off x="6376418" y="3502913"/>
            <a:ext cx="5364144" cy="257299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sz="18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FD6FCC2A-D9EF-78DD-02AD-BE9ECDC957E9}"/>
              </a:ext>
            </a:extLst>
          </p:cNvPr>
          <p:cNvSpPr txBox="1"/>
          <p:nvPr/>
        </p:nvSpPr>
        <p:spPr>
          <a:xfrm>
            <a:off x="6511342" y="4130438"/>
            <a:ext cx="522922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Rising energy costs </a:t>
            </a:r>
            <a:r>
              <a:rPr lang="en-US" sz="1600" dirty="0">
                <a:latin typeface="Times New Roman" panose="02020603050405020304" pitchFamily="18" charset="0"/>
                <a:cs typeface="Times New Roman" panose="02020603050405020304" pitchFamily="18" charset="0"/>
              </a:rPr>
              <a:t>make building operation and management </a:t>
            </a:r>
            <a:r>
              <a:rPr lang="en-US" sz="1600" b="1" dirty="0">
                <a:latin typeface="Times New Roman" panose="02020603050405020304" pitchFamily="18" charset="0"/>
                <a:cs typeface="Times New Roman" panose="02020603050405020304" pitchFamily="18" charset="0"/>
              </a:rPr>
              <a:t>burdensome</a:t>
            </a:r>
          </a:p>
          <a:p>
            <a:pPr lvl="1"/>
            <a:endParaRPr lang="en-US" sz="1600" b="1"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shift away from remote work </a:t>
            </a:r>
            <a:r>
              <a:rPr lang="en-US" sz="1600" dirty="0">
                <a:latin typeface="Times New Roman" panose="02020603050405020304" pitchFamily="18" charset="0"/>
                <a:cs typeface="Times New Roman" panose="02020603050405020304" pitchFamily="18" charset="0"/>
              </a:rPr>
              <a:t>make building resource efficiency crucial for employee productivity, retention, and engagement</a:t>
            </a:r>
            <a:endParaRPr lang="en-US" sz="1600" b="1"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E4D80DBB-A1CF-9644-4775-C7E0E568807D}"/>
              </a:ext>
            </a:extLst>
          </p:cNvPr>
          <p:cNvSpPr/>
          <p:nvPr/>
        </p:nvSpPr>
        <p:spPr>
          <a:xfrm>
            <a:off x="1362456" y="3044952"/>
            <a:ext cx="3383280" cy="758952"/>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Climate Change Implications</a:t>
            </a:r>
          </a:p>
        </p:txBody>
      </p:sp>
      <p:sp>
        <p:nvSpPr>
          <p:cNvPr id="28" name="Rectangle 27">
            <a:extLst>
              <a:ext uri="{FF2B5EF4-FFF2-40B4-BE49-F238E27FC236}">
                <a16:creationId xmlns:a16="http://schemas.microsoft.com/office/drawing/2014/main" id="{61AE058B-A695-A5EC-E8A0-65EFA4D3BA27}"/>
              </a:ext>
            </a:extLst>
          </p:cNvPr>
          <p:cNvSpPr/>
          <p:nvPr/>
        </p:nvSpPr>
        <p:spPr>
          <a:xfrm>
            <a:off x="7558035" y="3052089"/>
            <a:ext cx="3383280" cy="758952"/>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Corporation Operations Implications</a:t>
            </a:r>
          </a:p>
        </p:txBody>
      </p:sp>
    </p:spTree>
    <p:extLst>
      <p:ext uri="{BB962C8B-B14F-4D97-AF65-F5344CB8AC3E}">
        <p14:creationId xmlns:p14="http://schemas.microsoft.com/office/powerpoint/2010/main" val="1937134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95" name="Google Shape;795;p18" descr="Information with solid fill"/>
          <p:cNvPicPr preferRelativeResize="0"/>
          <p:nvPr/>
        </p:nvPicPr>
        <p:blipFill rotWithShape="1">
          <a:blip r:embed="rId3">
            <a:alphaModFix/>
          </a:blip>
          <a:srcRect/>
          <a:stretch/>
        </p:blipFill>
        <p:spPr>
          <a:xfrm>
            <a:off x="13271500" y="6121776"/>
            <a:ext cx="672724" cy="672724"/>
          </a:xfrm>
          <a:prstGeom prst="rect">
            <a:avLst/>
          </a:prstGeom>
          <a:noFill/>
          <a:ln>
            <a:noFill/>
          </a:ln>
        </p:spPr>
      </p:pic>
      <p:sp>
        <p:nvSpPr>
          <p:cNvPr id="808" name="Google Shape;159;p3">
            <a:extLst>
              <a:ext uri="{FF2B5EF4-FFF2-40B4-BE49-F238E27FC236}">
                <a16:creationId xmlns:a16="http://schemas.microsoft.com/office/drawing/2014/main" id="{0A60B694-8644-E678-DCF2-A52E6E94D5CF}"/>
              </a:ext>
            </a:extLst>
          </p:cNvPr>
          <p:cNvSpPr txBox="1">
            <a:spLocks noGrp="1"/>
          </p:cNvSpPr>
          <p:nvPr>
            <p:ph type="body" idx="1"/>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dirty="0" err="1">
                <a:latin typeface="Times New Roman" panose="02020603050405020304" pitchFamily="18" charset="0"/>
                <a:cs typeface="Times New Roman" panose="02020603050405020304" pitchFamily="18" charset="0"/>
              </a:rPr>
              <a:t>EnergySharp</a:t>
            </a:r>
            <a:r>
              <a:rPr lang="en-US" dirty="0">
                <a:latin typeface="Times New Roman" panose="02020603050405020304" pitchFamily="18" charset="0"/>
                <a:cs typeface="Times New Roman" panose="02020603050405020304" pitchFamily="18" charset="0"/>
              </a:rPr>
              <a:t> is scalable - Expansion Strategies</a:t>
            </a:r>
            <a:endParaRPr sz="2000" b="1" dirty="0">
              <a:latin typeface="Times New Roman" panose="02020603050405020304" pitchFamily="18" charset="0"/>
              <a:cs typeface="Times New Roman" panose="02020603050405020304" pitchFamily="18" charset="0"/>
            </a:endParaRPr>
          </a:p>
        </p:txBody>
      </p:sp>
      <p:sp>
        <p:nvSpPr>
          <p:cNvPr id="809" name="Google Shape;160;p3">
            <a:extLst>
              <a:ext uri="{FF2B5EF4-FFF2-40B4-BE49-F238E27FC236}">
                <a16:creationId xmlns:a16="http://schemas.microsoft.com/office/drawing/2014/main" id="{46BF0E03-D560-5AC3-7EFE-EB1D1FE790BC}"/>
              </a:ext>
            </a:extLst>
          </p:cNvPr>
          <p:cNvSpPr txBox="1">
            <a:spLocks noGrp="1"/>
          </p:cNvSpPr>
          <p:nvPr>
            <p:ph type="body" idx="2"/>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Business Model</a:t>
            </a:r>
            <a:endParaRPr sz="1600" i="1" dirty="0">
              <a:solidFill>
                <a:srgbClr val="02614E"/>
              </a:solidFill>
              <a:latin typeface="Times New Roman" panose="02020603050405020304" pitchFamily="18" charset="0"/>
              <a:cs typeface="Times New Roman" panose="02020603050405020304" pitchFamily="18" charset="0"/>
            </a:endParaRPr>
          </a:p>
        </p:txBody>
      </p:sp>
      <p:pic>
        <p:nvPicPr>
          <p:cNvPr id="30" name="Picture 29" descr="Low angle view of a modern building">
            <a:extLst>
              <a:ext uri="{FF2B5EF4-FFF2-40B4-BE49-F238E27FC236}">
                <a16:creationId xmlns:a16="http://schemas.microsoft.com/office/drawing/2014/main" id="{66C5E0D4-F280-CBB3-0A11-830BB19ADB87}"/>
              </a:ext>
            </a:extLst>
          </p:cNvPr>
          <p:cNvPicPr>
            <a:picLocks noChangeAspect="1"/>
          </p:cNvPicPr>
          <p:nvPr/>
        </p:nvPicPr>
        <p:blipFill>
          <a:blip r:embed="rId4"/>
          <a:stretch>
            <a:fillRect/>
          </a:stretch>
        </p:blipFill>
        <p:spPr>
          <a:xfrm>
            <a:off x="358777" y="950491"/>
            <a:ext cx="2193229" cy="1516413"/>
          </a:xfrm>
          <a:prstGeom prst="rect">
            <a:avLst/>
          </a:prstGeom>
        </p:spPr>
      </p:pic>
      <p:pic>
        <p:nvPicPr>
          <p:cNvPr id="32" name="Picture 31" descr="People with tablet">
            <a:extLst>
              <a:ext uri="{FF2B5EF4-FFF2-40B4-BE49-F238E27FC236}">
                <a16:creationId xmlns:a16="http://schemas.microsoft.com/office/drawing/2014/main" id="{3B338972-E2CE-E6F0-D538-17F6C6463EC1}"/>
              </a:ext>
            </a:extLst>
          </p:cNvPr>
          <p:cNvPicPr>
            <a:picLocks noChangeAspect="1"/>
          </p:cNvPicPr>
          <p:nvPr/>
        </p:nvPicPr>
        <p:blipFill>
          <a:blip r:embed="rId5"/>
          <a:stretch>
            <a:fillRect/>
          </a:stretch>
        </p:blipFill>
        <p:spPr>
          <a:xfrm>
            <a:off x="9541667" y="2700377"/>
            <a:ext cx="2185870" cy="1457246"/>
          </a:xfrm>
          <a:prstGeom prst="rect">
            <a:avLst/>
          </a:prstGeom>
        </p:spPr>
      </p:pic>
      <p:pic>
        <p:nvPicPr>
          <p:cNvPr id="34" name="Picture 33" descr="Silhouette of a construction site">
            <a:extLst>
              <a:ext uri="{FF2B5EF4-FFF2-40B4-BE49-F238E27FC236}">
                <a16:creationId xmlns:a16="http://schemas.microsoft.com/office/drawing/2014/main" id="{61D7D73B-783D-EDA1-FDF7-90214268FF01}"/>
              </a:ext>
            </a:extLst>
          </p:cNvPr>
          <p:cNvPicPr>
            <a:picLocks noChangeAspect="1"/>
          </p:cNvPicPr>
          <p:nvPr/>
        </p:nvPicPr>
        <p:blipFill>
          <a:blip r:embed="rId6"/>
          <a:stretch>
            <a:fillRect/>
          </a:stretch>
        </p:blipFill>
        <p:spPr>
          <a:xfrm>
            <a:off x="366135" y="4489749"/>
            <a:ext cx="2276843" cy="1516413"/>
          </a:xfrm>
          <a:prstGeom prst="rect">
            <a:avLst/>
          </a:prstGeom>
        </p:spPr>
      </p:pic>
      <p:sp>
        <p:nvSpPr>
          <p:cNvPr id="36" name="Rectangle 35">
            <a:extLst>
              <a:ext uri="{FF2B5EF4-FFF2-40B4-BE49-F238E27FC236}">
                <a16:creationId xmlns:a16="http://schemas.microsoft.com/office/drawing/2014/main" id="{EA4D9FDE-ADCA-6D5E-36EF-628A23CE3471}"/>
              </a:ext>
            </a:extLst>
          </p:cNvPr>
          <p:cNvSpPr/>
          <p:nvPr/>
        </p:nvSpPr>
        <p:spPr>
          <a:xfrm>
            <a:off x="2552006" y="950490"/>
            <a:ext cx="9093456" cy="151641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b="1" dirty="0">
                <a:solidFill>
                  <a:schemeClr val="tx1"/>
                </a:solidFill>
                <a:latin typeface="Times New Roman" panose="02020603050405020304" pitchFamily="18" charset="0"/>
                <a:cs typeface="Times New Roman" panose="02020603050405020304" pitchFamily="18" charset="0"/>
              </a:rPr>
              <a:t>Vertical expansion </a:t>
            </a:r>
            <a:r>
              <a:rPr lang="en-US" sz="1600" dirty="0">
                <a:solidFill>
                  <a:schemeClr val="tx1"/>
                </a:solidFill>
                <a:latin typeface="Times New Roman" panose="02020603050405020304" pitchFamily="18" charset="0"/>
                <a:cs typeface="Times New Roman" panose="02020603050405020304" pitchFamily="18" charset="0"/>
              </a:rPr>
              <a:t>to different types of sustainable action plans (</a:t>
            </a:r>
            <a:r>
              <a:rPr lang="en-US" sz="1600" dirty="0" err="1">
                <a:solidFill>
                  <a:schemeClr val="tx1"/>
                </a:solidFill>
                <a:latin typeface="Times New Roman" panose="02020603050405020304" pitchFamily="18" charset="0"/>
                <a:cs typeface="Times New Roman" panose="02020603050405020304" pitchFamily="18" charset="0"/>
              </a:rPr>
              <a:t>eg.</a:t>
            </a:r>
            <a:r>
              <a:rPr lang="en-US" sz="1600" dirty="0">
                <a:solidFill>
                  <a:schemeClr val="tx1"/>
                </a:solidFill>
                <a:latin typeface="Times New Roman" panose="02020603050405020304" pitchFamily="18" charset="0"/>
                <a:cs typeface="Times New Roman" panose="02020603050405020304" pitchFamily="18" charset="0"/>
              </a:rPr>
              <a:t> retrofit, energy reduction, airflow optimization) based on specific customer feedback and inputs. </a:t>
            </a: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b="1" dirty="0">
                <a:solidFill>
                  <a:schemeClr val="tx1"/>
                </a:solidFill>
                <a:latin typeface="Times New Roman" panose="02020603050405020304" pitchFamily="18" charset="0"/>
                <a:cs typeface="Times New Roman" panose="02020603050405020304" pitchFamily="18" charset="0"/>
              </a:rPr>
              <a:t>Potential Horizontal expansion </a:t>
            </a:r>
            <a:r>
              <a:rPr lang="en-US" sz="1600" dirty="0">
                <a:solidFill>
                  <a:schemeClr val="tx1"/>
                </a:solidFill>
                <a:latin typeface="Times New Roman" panose="02020603050405020304" pitchFamily="18" charset="0"/>
                <a:cs typeface="Times New Roman" panose="02020603050405020304" pitchFamily="18" charset="0"/>
              </a:rPr>
              <a:t>to automate more legacy systems through leveraging AI. </a:t>
            </a:r>
          </a:p>
          <a:p>
            <a:pPr algn="ct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7C574BDC-56BA-39B1-F275-237D36651BCB}"/>
              </a:ext>
            </a:extLst>
          </p:cNvPr>
          <p:cNvSpPr/>
          <p:nvPr/>
        </p:nvSpPr>
        <p:spPr>
          <a:xfrm>
            <a:off x="444531" y="2720119"/>
            <a:ext cx="9093456" cy="151641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1600" b="1" dirty="0">
              <a:solidFill>
                <a:schemeClr val="tx1"/>
              </a:solidFill>
              <a:latin typeface="Times New Roman" panose="02020603050405020304" pitchFamily="18" charset="0"/>
              <a:cs typeface="Times New Roman" panose="02020603050405020304" pitchFamily="18" charset="0"/>
            </a:endParaRPr>
          </a:p>
          <a:p>
            <a:pPr algn="r"/>
            <a:r>
              <a:rPr lang="en-US" sz="1600" b="1" dirty="0">
                <a:solidFill>
                  <a:schemeClr val="tx1"/>
                </a:solidFill>
                <a:latin typeface="Times New Roman" panose="02020603050405020304" pitchFamily="18" charset="0"/>
                <a:cs typeface="Times New Roman" panose="02020603050405020304" pitchFamily="18" charset="0"/>
              </a:rPr>
              <a:t>Consultation</a:t>
            </a:r>
            <a:r>
              <a:rPr lang="en-US" sz="1600" dirty="0">
                <a:solidFill>
                  <a:schemeClr val="tx1"/>
                </a:solidFill>
                <a:latin typeface="Times New Roman" panose="02020603050405020304" pitchFamily="18" charset="0"/>
                <a:cs typeface="Times New Roman" panose="02020603050405020304" pitchFamily="18" charset="0"/>
              </a:rPr>
              <a:t> with experts to constantly improve software development.</a:t>
            </a:r>
          </a:p>
          <a:p>
            <a:pPr algn="r"/>
            <a:endParaRPr lang="en-US" sz="1600" b="1" dirty="0">
              <a:solidFill>
                <a:schemeClr val="tx1"/>
              </a:solidFill>
              <a:latin typeface="Times New Roman" panose="02020603050405020304" pitchFamily="18" charset="0"/>
              <a:cs typeface="Times New Roman" panose="02020603050405020304" pitchFamily="18" charset="0"/>
            </a:endParaRPr>
          </a:p>
          <a:p>
            <a:pPr algn="r"/>
            <a:r>
              <a:rPr lang="en-US" sz="1600" b="1" dirty="0">
                <a:solidFill>
                  <a:schemeClr val="tx1"/>
                </a:solidFill>
                <a:latin typeface="Times New Roman" panose="02020603050405020304" pitchFamily="18" charset="0"/>
                <a:cs typeface="Times New Roman" panose="02020603050405020304" pitchFamily="18" charset="0"/>
              </a:rPr>
              <a:t>Develop custom AI models </a:t>
            </a:r>
            <a:r>
              <a:rPr lang="en-US" sz="1600" dirty="0">
                <a:solidFill>
                  <a:schemeClr val="tx1"/>
                </a:solidFill>
                <a:latin typeface="Times New Roman" panose="02020603050405020304" pitchFamily="18" charset="0"/>
                <a:cs typeface="Times New Roman" panose="02020603050405020304" pitchFamily="18" charset="0"/>
              </a:rPr>
              <a:t>to interpret more other diagrams (mechanical, structural, HVAC).</a:t>
            </a:r>
          </a:p>
          <a:p>
            <a:pPr algn="r"/>
            <a:endParaRPr lang="en-US" sz="1600" dirty="0">
              <a:solidFill>
                <a:schemeClr val="tx1"/>
              </a:solidFill>
              <a:latin typeface="Times New Roman" panose="02020603050405020304" pitchFamily="18" charset="0"/>
              <a:cs typeface="Times New Roman" panose="02020603050405020304" pitchFamily="18" charset="0"/>
            </a:endParaRPr>
          </a:p>
          <a:p>
            <a:pPr algn="r"/>
            <a:r>
              <a:rPr lang="en-US" sz="1600" b="1" dirty="0">
                <a:solidFill>
                  <a:schemeClr val="tx1"/>
                </a:solidFill>
                <a:latin typeface="Times New Roman" panose="02020603050405020304" pitchFamily="18" charset="0"/>
                <a:cs typeface="Times New Roman" panose="02020603050405020304" pitchFamily="18" charset="0"/>
              </a:rPr>
              <a:t>Aggregate user data and feedback </a:t>
            </a:r>
            <a:r>
              <a:rPr lang="en-US" sz="1600" dirty="0">
                <a:solidFill>
                  <a:schemeClr val="tx1"/>
                </a:solidFill>
                <a:latin typeface="Times New Roman" panose="02020603050405020304" pitchFamily="18" charset="0"/>
                <a:cs typeface="Times New Roman" panose="02020603050405020304" pitchFamily="18" charset="0"/>
              </a:rPr>
              <a:t>to refine app workflows.</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5927F077-530D-A1EE-4C5F-D16D61C4B0E2}"/>
              </a:ext>
            </a:extLst>
          </p:cNvPr>
          <p:cNvSpPr/>
          <p:nvPr/>
        </p:nvSpPr>
        <p:spPr>
          <a:xfrm>
            <a:off x="2642978" y="4489749"/>
            <a:ext cx="9093456" cy="151641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Times New Roman" panose="02020603050405020304" pitchFamily="18" charset="0"/>
                <a:cs typeface="Times New Roman" panose="02020603050405020304" pitchFamily="18" charset="0"/>
              </a:rPr>
              <a:t>Target, scope, and expand user base </a:t>
            </a:r>
            <a:r>
              <a:rPr lang="en-US" sz="1600" dirty="0">
                <a:solidFill>
                  <a:schemeClr val="tx1"/>
                </a:solidFill>
                <a:latin typeface="Times New Roman" panose="02020603050405020304" pitchFamily="18" charset="0"/>
                <a:cs typeface="Times New Roman" panose="02020603050405020304" pitchFamily="18" charset="0"/>
              </a:rPr>
              <a:t>through</a:t>
            </a:r>
            <a:r>
              <a:rPr lang="en-US" sz="1600" b="1"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streamlined marketing and customer engagement workflows.</a:t>
            </a:r>
          </a:p>
          <a:p>
            <a:r>
              <a:rPr lang="en-US" sz="1600" dirty="0">
                <a:solidFill>
                  <a:schemeClr val="tx1"/>
                </a:solidFill>
                <a:latin typeface="Times New Roman" panose="02020603050405020304" pitchFamily="18" charset="0"/>
                <a:cs typeface="Times New Roman" panose="02020603050405020304" pitchFamily="18" charset="0"/>
              </a:rPr>
              <a:t>Increase mass adoption of sustainable data-based practices.</a:t>
            </a:r>
          </a:p>
        </p:txBody>
      </p:sp>
      <p:sp>
        <p:nvSpPr>
          <p:cNvPr id="39" name="TextBox 38">
            <a:extLst>
              <a:ext uri="{FF2B5EF4-FFF2-40B4-BE49-F238E27FC236}">
                <a16:creationId xmlns:a16="http://schemas.microsoft.com/office/drawing/2014/main" id="{2AA53F7D-5DE4-8C90-4104-EB75ADF4DA1A}"/>
              </a:ext>
            </a:extLst>
          </p:cNvPr>
          <p:cNvSpPr txBox="1"/>
          <p:nvPr/>
        </p:nvSpPr>
        <p:spPr>
          <a:xfrm>
            <a:off x="2642978" y="963137"/>
            <a:ext cx="2263761" cy="400110"/>
          </a:xfrm>
          <a:prstGeom prst="rect">
            <a:avLst/>
          </a:prstGeom>
          <a:noFill/>
        </p:spPr>
        <p:txBody>
          <a:bodyPr wrap="square" rtlCol="0">
            <a:spAutoFit/>
          </a:bodyPr>
          <a:lstStyle/>
          <a:p>
            <a:r>
              <a:rPr lang="en-US" sz="2000" b="1" dirty="0">
                <a:solidFill>
                  <a:srgbClr val="038069"/>
                </a:solidFill>
                <a:latin typeface="Times New Roman" panose="02020603050405020304" pitchFamily="18" charset="0"/>
                <a:cs typeface="Times New Roman" panose="02020603050405020304" pitchFamily="18" charset="0"/>
              </a:rPr>
              <a:t>Increase Use Cases</a:t>
            </a:r>
          </a:p>
        </p:txBody>
      </p:sp>
      <p:sp>
        <p:nvSpPr>
          <p:cNvPr id="40" name="TextBox 39">
            <a:extLst>
              <a:ext uri="{FF2B5EF4-FFF2-40B4-BE49-F238E27FC236}">
                <a16:creationId xmlns:a16="http://schemas.microsoft.com/office/drawing/2014/main" id="{53341038-B67F-9E3C-BA67-C6C342DFA5AF}"/>
              </a:ext>
            </a:extLst>
          </p:cNvPr>
          <p:cNvSpPr txBox="1"/>
          <p:nvPr/>
        </p:nvSpPr>
        <p:spPr>
          <a:xfrm>
            <a:off x="6978870" y="2720118"/>
            <a:ext cx="2779398" cy="400110"/>
          </a:xfrm>
          <a:prstGeom prst="rect">
            <a:avLst/>
          </a:prstGeom>
          <a:noFill/>
        </p:spPr>
        <p:txBody>
          <a:bodyPr wrap="square" rtlCol="0">
            <a:spAutoFit/>
          </a:bodyPr>
          <a:lstStyle/>
          <a:p>
            <a:r>
              <a:rPr lang="en-US" sz="2000" b="1" dirty="0">
                <a:solidFill>
                  <a:srgbClr val="038069"/>
                </a:solidFill>
                <a:latin typeface="Times New Roman" panose="02020603050405020304" pitchFamily="18" charset="0"/>
                <a:cs typeface="Times New Roman" panose="02020603050405020304" pitchFamily="18" charset="0"/>
              </a:rPr>
              <a:t>Expert Consultations</a:t>
            </a:r>
          </a:p>
        </p:txBody>
      </p:sp>
      <p:sp>
        <p:nvSpPr>
          <p:cNvPr id="41" name="TextBox 40">
            <a:extLst>
              <a:ext uri="{FF2B5EF4-FFF2-40B4-BE49-F238E27FC236}">
                <a16:creationId xmlns:a16="http://schemas.microsoft.com/office/drawing/2014/main" id="{A72F75BF-DB51-8FC2-9580-8425370F4673}"/>
              </a:ext>
            </a:extLst>
          </p:cNvPr>
          <p:cNvSpPr txBox="1"/>
          <p:nvPr/>
        </p:nvSpPr>
        <p:spPr>
          <a:xfrm>
            <a:off x="2717294" y="4489747"/>
            <a:ext cx="2779398" cy="400110"/>
          </a:xfrm>
          <a:prstGeom prst="rect">
            <a:avLst/>
          </a:prstGeom>
          <a:noFill/>
        </p:spPr>
        <p:txBody>
          <a:bodyPr wrap="square" rtlCol="0">
            <a:spAutoFit/>
          </a:bodyPr>
          <a:lstStyle/>
          <a:p>
            <a:r>
              <a:rPr lang="en-US" sz="2000" b="1" dirty="0">
                <a:solidFill>
                  <a:srgbClr val="038069"/>
                </a:solidFill>
                <a:latin typeface="Times New Roman" panose="02020603050405020304" pitchFamily="18" charset="0"/>
                <a:cs typeface="Times New Roman" panose="02020603050405020304" pitchFamily="18" charset="0"/>
              </a:rPr>
              <a:t>User Expansion</a:t>
            </a:r>
          </a:p>
        </p:txBody>
      </p:sp>
    </p:spTree>
    <p:extLst>
      <p:ext uri="{BB962C8B-B14F-4D97-AF65-F5344CB8AC3E}">
        <p14:creationId xmlns:p14="http://schemas.microsoft.com/office/powerpoint/2010/main" val="540434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Google Shape;159;p3">
            <a:extLst>
              <a:ext uri="{FF2B5EF4-FFF2-40B4-BE49-F238E27FC236}">
                <a16:creationId xmlns:a16="http://schemas.microsoft.com/office/drawing/2014/main" id="{6C6BF7C8-771A-49F5-9BC3-D8935A490F7E}"/>
              </a:ext>
            </a:extLst>
          </p:cNvPr>
          <p:cNvSpPr txBox="1">
            <a:spLocks/>
          </p:cNvSpPr>
          <p:nvPr/>
        </p:nvSpPr>
        <p:spPr>
          <a:xfrm>
            <a:off x="284744" y="208536"/>
            <a:ext cx="11011676" cy="30653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r>
              <a:rPr lang="en-US" sz="2000" b="1" dirty="0" err="1">
                <a:latin typeface="Times New Roman" panose="02020603050405020304" pitchFamily="18" charset="0"/>
                <a:cs typeface="Times New Roman" panose="02020603050405020304" pitchFamily="18" charset="0"/>
              </a:rPr>
              <a:t>EnergySharp</a:t>
            </a:r>
            <a:r>
              <a:rPr lang="en-US" sz="2000" b="1" dirty="0">
                <a:latin typeface="Times New Roman" panose="02020603050405020304" pitchFamily="18" charset="0"/>
                <a:cs typeface="Times New Roman" panose="02020603050405020304" pitchFamily="18" charset="0"/>
              </a:rPr>
              <a:t> optimizes building energy use such that all stakeholders are satisfied</a:t>
            </a:r>
          </a:p>
        </p:txBody>
      </p:sp>
      <p:sp>
        <p:nvSpPr>
          <p:cNvPr id="3" name="Google Shape;160;p3">
            <a:extLst>
              <a:ext uri="{FF2B5EF4-FFF2-40B4-BE49-F238E27FC236}">
                <a16:creationId xmlns:a16="http://schemas.microsoft.com/office/drawing/2014/main" id="{C902822E-DEF1-6D3A-6145-CCD5BF3DBB3F}"/>
              </a:ext>
            </a:extLst>
          </p:cNvPr>
          <p:cNvSpPr txBox="1">
            <a:spLocks/>
          </p:cNvSpPr>
          <p:nvPr/>
        </p:nvSpPr>
        <p:spPr>
          <a:xfrm>
            <a:off x="284744" y="515074"/>
            <a:ext cx="10423896" cy="2446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Impact Summary</a:t>
            </a:r>
          </a:p>
        </p:txBody>
      </p:sp>
      <p:sp>
        <p:nvSpPr>
          <p:cNvPr id="17" name="TextBox 16">
            <a:extLst>
              <a:ext uri="{FF2B5EF4-FFF2-40B4-BE49-F238E27FC236}">
                <a16:creationId xmlns:a16="http://schemas.microsoft.com/office/drawing/2014/main" id="{2664BA57-C811-0901-7A5D-2F0E6AD4B7E2}"/>
              </a:ext>
            </a:extLst>
          </p:cNvPr>
          <p:cNvSpPr txBox="1"/>
          <p:nvPr/>
        </p:nvSpPr>
        <p:spPr>
          <a:xfrm>
            <a:off x="1139827" y="1632322"/>
            <a:ext cx="326082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Addressing Climate Change</a:t>
            </a:r>
          </a:p>
        </p:txBody>
      </p:sp>
      <p:sp>
        <p:nvSpPr>
          <p:cNvPr id="21" name="TextBox 20">
            <a:extLst>
              <a:ext uri="{FF2B5EF4-FFF2-40B4-BE49-F238E27FC236}">
                <a16:creationId xmlns:a16="http://schemas.microsoft.com/office/drawing/2014/main" id="{FB1E0A4C-44DA-15D6-57AE-C9521E57B007}"/>
              </a:ext>
            </a:extLst>
          </p:cNvPr>
          <p:cNvSpPr txBox="1"/>
          <p:nvPr/>
        </p:nvSpPr>
        <p:spPr>
          <a:xfrm>
            <a:off x="6352858" y="1659127"/>
            <a:ext cx="6014788"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Addressing Building Management/Owner Challenges</a:t>
            </a:r>
          </a:p>
        </p:txBody>
      </p:sp>
      <p:sp>
        <p:nvSpPr>
          <p:cNvPr id="30" name="Rectangle 29">
            <a:extLst>
              <a:ext uri="{FF2B5EF4-FFF2-40B4-BE49-F238E27FC236}">
                <a16:creationId xmlns:a16="http://schemas.microsoft.com/office/drawing/2014/main" id="{2A95EBE8-0E9F-45AD-262B-25EB928BCB59}"/>
              </a:ext>
            </a:extLst>
          </p:cNvPr>
          <p:cNvSpPr/>
          <p:nvPr/>
        </p:nvSpPr>
        <p:spPr>
          <a:xfrm>
            <a:off x="528776" y="2032432"/>
            <a:ext cx="4997370" cy="8055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5B11008-3D9A-C91D-C22F-B642CF55AD47}"/>
              </a:ext>
            </a:extLst>
          </p:cNvPr>
          <p:cNvSpPr/>
          <p:nvPr/>
        </p:nvSpPr>
        <p:spPr>
          <a:xfrm>
            <a:off x="503439" y="3126638"/>
            <a:ext cx="4997370" cy="8055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C851C09-90C2-05CC-C2FD-616F5FA0D2AC}"/>
              </a:ext>
            </a:extLst>
          </p:cNvPr>
          <p:cNvSpPr/>
          <p:nvPr/>
        </p:nvSpPr>
        <p:spPr>
          <a:xfrm>
            <a:off x="528776" y="4257669"/>
            <a:ext cx="4997370" cy="8055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2C79ABF-F8D3-26F7-0568-9F68D03DB25D}"/>
              </a:ext>
            </a:extLst>
          </p:cNvPr>
          <p:cNvSpPr/>
          <p:nvPr/>
        </p:nvSpPr>
        <p:spPr>
          <a:xfrm>
            <a:off x="6535995" y="2045591"/>
            <a:ext cx="4997370" cy="805543"/>
          </a:xfrm>
          <a:prstGeom prst="rect">
            <a:avLst/>
          </a:prstGeom>
          <a:solidFill>
            <a:srgbClr val="02614E">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1731C34-3A6C-D272-AF78-8BC2E16CF0F3}"/>
              </a:ext>
            </a:extLst>
          </p:cNvPr>
          <p:cNvSpPr/>
          <p:nvPr/>
        </p:nvSpPr>
        <p:spPr>
          <a:xfrm>
            <a:off x="6535995" y="3126778"/>
            <a:ext cx="4997370" cy="805543"/>
          </a:xfrm>
          <a:prstGeom prst="rect">
            <a:avLst/>
          </a:prstGeom>
          <a:solidFill>
            <a:srgbClr val="02614E">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6D15C7D-BD19-D5AB-33EC-8653FF646EC7}"/>
              </a:ext>
            </a:extLst>
          </p:cNvPr>
          <p:cNvSpPr/>
          <p:nvPr/>
        </p:nvSpPr>
        <p:spPr>
          <a:xfrm>
            <a:off x="6535995" y="5329007"/>
            <a:ext cx="4997370" cy="805543"/>
          </a:xfrm>
          <a:prstGeom prst="rect">
            <a:avLst/>
          </a:prstGeom>
          <a:solidFill>
            <a:srgbClr val="02614E">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C28E11E-72CC-32DE-342E-4A169FE37353}"/>
              </a:ext>
            </a:extLst>
          </p:cNvPr>
          <p:cNvSpPr txBox="1"/>
          <p:nvPr/>
        </p:nvSpPr>
        <p:spPr>
          <a:xfrm>
            <a:off x="589730" y="2261050"/>
            <a:ext cx="4808960"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40+%</a:t>
            </a:r>
            <a:r>
              <a:rPr lang="en-US" sz="160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REDUCTION </a:t>
            </a:r>
            <a:r>
              <a:rPr lang="en-US" sz="1600" dirty="0">
                <a:latin typeface="Times New Roman" panose="02020603050405020304" pitchFamily="18" charset="0"/>
                <a:cs typeface="Times New Roman" panose="02020603050405020304" pitchFamily="18" charset="0"/>
              </a:rPr>
              <a:t>in carbon emissions </a:t>
            </a:r>
            <a:r>
              <a:rPr lang="en-US" sz="1000" dirty="0">
                <a:latin typeface="Times New Roman" panose="02020603050405020304" pitchFamily="18" charset="0"/>
                <a:cs typeface="Times New Roman" panose="02020603050405020304" pitchFamily="18" charset="0"/>
              </a:rPr>
              <a:t>(Brainbox AI)</a:t>
            </a:r>
            <a:endParaRPr lang="en-US" sz="1600" b="1"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AB96837F-797C-2926-FE2D-8A05A30291F8}"/>
              </a:ext>
            </a:extLst>
          </p:cNvPr>
          <p:cNvSpPr txBox="1"/>
          <p:nvPr/>
        </p:nvSpPr>
        <p:spPr>
          <a:xfrm>
            <a:off x="833957" y="3358583"/>
            <a:ext cx="440283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50+% INCREASE </a:t>
            </a:r>
            <a:r>
              <a:rPr lang="en-US" sz="1600" dirty="0">
                <a:latin typeface="Times New Roman" panose="02020603050405020304" pitchFamily="18" charset="0"/>
                <a:cs typeface="Times New Roman" panose="02020603050405020304" pitchFamily="18" charset="0"/>
              </a:rPr>
              <a:t>in energy efficiency </a:t>
            </a:r>
            <a:r>
              <a:rPr lang="en-US" sz="1000" dirty="0">
                <a:latin typeface="Times New Roman" panose="02020603050405020304" pitchFamily="18" charset="0"/>
                <a:cs typeface="Times New Roman" panose="02020603050405020304" pitchFamily="18" charset="0"/>
              </a:rPr>
              <a:t>(Brainbox AI)</a:t>
            </a:r>
            <a:r>
              <a:rPr lang="en-US" sz="1600" b="1" dirty="0">
                <a:latin typeface="Times New Roman" panose="02020603050405020304" pitchFamily="18" charset="0"/>
                <a:cs typeface="Times New Roman" panose="02020603050405020304" pitchFamily="18" charset="0"/>
              </a:rPr>
              <a:t> </a:t>
            </a:r>
          </a:p>
        </p:txBody>
      </p:sp>
      <p:sp>
        <p:nvSpPr>
          <p:cNvPr id="40" name="TextBox 39">
            <a:extLst>
              <a:ext uri="{FF2B5EF4-FFF2-40B4-BE49-F238E27FC236}">
                <a16:creationId xmlns:a16="http://schemas.microsoft.com/office/drawing/2014/main" id="{01C3F4F0-7410-C88A-6AAF-98D60523A960}"/>
              </a:ext>
            </a:extLst>
          </p:cNvPr>
          <p:cNvSpPr txBox="1"/>
          <p:nvPr/>
        </p:nvSpPr>
        <p:spPr>
          <a:xfrm>
            <a:off x="658635" y="4406278"/>
            <a:ext cx="4832427" cy="584775"/>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3000+ BUILDINGS OPTIMIZED </a:t>
            </a:r>
            <a:r>
              <a:rPr lang="en-US" sz="1600" dirty="0">
                <a:latin typeface="Times New Roman" panose="02020603050405020304" pitchFamily="18" charset="0"/>
                <a:cs typeface="Times New Roman" panose="02020603050405020304" pitchFamily="18" charset="0"/>
              </a:rPr>
              <a:t>over the next 5 years with sustainable HVAC </a:t>
            </a:r>
            <a:r>
              <a:rPr lang="en-US" sz="1000" dirty="0">
                <a:latin typeface="Times New Roman" panose="02020603050405020304" pitchFamily="18" charset="0"/>
                <a:cs typeface="Times New Roman" panose="02020603050405020304" pitchFamily="18" charset="0"/>
              </a:rPr>
              <a:t>(Projected Numbers)</a:t>
            </a:r>
            <a:endParaRPr lang="en-US" sz="16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986964F7-E5ED-CAD8-7CFD-2A3EA653F1B3}"/>
              </a:ext>
            </a:extLst>
          </p:cNvPr>
          <p:cNvSpPr txBox="1"/>
          <p:nvPr/>
        </p:nvSpPr>
        <p:spPr>
          <a:xfrm>
            <a:off x="6833262" y="2201974"/>
            <a:ext cx="4402836" cy="58477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 Up to $</a:t>
            </a:r>
            <a:r>
              <a:rPr lang="en-US" sz="1600" b="1" dirty="0">
                <a:latin typeface="Times New Roman" panose="02020603050405020304" pitchFamily="18" charset="0"/>
                <a:cs typeface="Times New Roman" panose="02020603050405020304" pitchFamily="18" charset="0"/>
              </a:rPr>
              <a:t>15,000+ SAVED</a:t>
            </a:r>
            <a:r>
              <a:rPr lang="en-US" sz="1600" dirty="0">
                <a:latin typeface="Times New Roman" panose="02020603050405020304" pitchFamily="18" charset="0"/>
                <a:cs typeface="Times New Roman" panose="02020603050405020304" pitchFamily="18" charset="0"/>
              </a:rPr>
              <a:t> in consulting costs per project</a:t>
            </a:r>
            <a:r>
              <a:rPr lang="en-US" sz="1600" b="1" dirty="0">
                <a:latin typeface="Times New Roman" panose="02020603050405020304" pitchFamily="18" charset="0"/>
                <a:cs typeface="Times New Roman" panose="02020603050405020304" pitchFamily="18" charset="0"/>
              </a:rPr>
              <a:t> </a:t>
            </a:r>
          </a:p>
        </p:txBody>
      </p:sp>
      <p:sp>
        <p:nvSpPr>
          <p:cNvPr id="42" name="TextBox 41">
            <a:extLst>
              <a:ext uri="{FF2B5EF4-FFF2-40B4-BE49-F238E27FC236}">
                <a16:creationId xmlns:a16="http://schemas.microsoft.com/office/drawing/2014/main" id="{C93E9B0D-9538-A1B3-28A0-4E7FECA329FA}"/>
              </a:ext>
            </a:extLst>
          </p:cNvPr>
          <p:cNvSpPr txBox="1"/>
          <p:nvPr/>
        </p:nvSpPr>
        <p:spPr>
          <a:xfrm>
            <a:off x="6595156" y="3258336"/>
            <a:ext cx="4879048" cy="492443"/>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20-40+% REDUCTION </a:t>
            </a:r>
            <a:r>
              <a:rPr lang="en-US" sz="1600" dirty="0">
                <a:latin typeface="Times New Roman" panose="02020603050405020304" pitchFamily="18" charset="0"/>
                <a:cs typeface="Times New Roman" panose="02020603050405020304" pitchFamily="18" charset="0"/>
              </a:rPr>
              <a:t>in energy usage and costs</a:t>
            </a:r>
            <a:r>
              <a:rPr lang="en-US" sz="1600" b="1"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(Chiller&amp;Cooling Best Practices)</a:t>
            </a:r>
            <a:endParaRPr lang="en-US" sz="16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4C5A7FCF-A66E-930E-B079-02438F708DC4}"/>
              </a:ext>
            </a:extLst>
          </p:cNvPr>
          <p:cNvSpPr txBox="1"/>
          <p:nvPr/>
        </p:nvSpPr>
        <p:spPr>
          <a:xfrm>
            <a:off x="6743789" y="5439390"/>
            <a:ext cx="4700103" cy="58477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Save </a:t>
            </a:r>
            <a:r>
              <a:rPr lang="en-US" sz="1600" b="1" dirty="0">
                <a:latin typeface="Times New Roman" panose="02020603050405020304" pitchFamily="18" charset="0"/>
                <a:cs typeface="Times New Roman" panose="02020603050405020304" pitchFamily="18" charset="0"/>
              </a:rPr>
              <a:t>MONTHS </a:t>
            </a:r>
            <a:r>
              <a:rPr lang="en-US" sz="1600" dirty="0">
                <a:latin typeface="Times New Roman" panose="02020603050405020304" pitchFamily="18" charset="0"/>
                <a:cs typeface="Times New Roman" panose="02020603050405020304" pitchFamily="18" charset="0"/>
              </a:rPr>
              <a:t>worth of time: ENERGYSHARP does in seconds what consultants do in months.</a:t>
            </a:r>
          </a:p>
        </p:txBody>
      </p:sp>
      <p:sp>
        <p:nvSpPr>
          <p:cNvPr id="45" name="Rectangle 44">
            <a:extLst>
              <a:ext uri="{FF2B5EF4-FFF2-40B4-BE49-F238E27FC236}">
                <a16:creationId xmlns:a16="http://schemas.microsoft.com/office/drawing/2014/main" id="{97B5868D-154A-32BC-A66D-8DE24F2C7598}"/>
              </a:ext>
            </a:extLst>
          </p:cNvPr>
          <p:cNvSpPr/>
          <p:nvPr/>
        </p:nvSpPr>
        <p:spPr>
          <a:xfrm>
            <a:off x="6535995" y="4257669"/>
            <a:ext cx="4997370" cy="805543"/>
          </a:xfrm>
          <a:prstGeom prst="rect">
            <a:avLst/>
          </a:prstGeom>
          <a:solidFill>
            <a:srgbClr val="02614E">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FE8EE28B-D125-F01E-14DA-8F5E6F75CC97}"/>
              </a:ext>
            </a:extLst>
          </p:cNvPr>
          <p:cNvSpPr txBox="1"/>
          <p:nvPr/>
        </p:nvSpPr>
        <p:spPr>
          <a:xfrm>
            <a:off x="6665856" y="4270411"/>
            <a:ext cx="4879048" cy="830997"/>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10+% BOOST</a:t>
            </a:r>
            <a:r>
              <a:rPr lang="en-US" sz="1600" dirty="0">
                <a:latin typeface="Times New Roman" panose="02020603050405020304" pitchFamily="18" charset="0"/>
                <a:cs typeface="Times New Roman" panose="02020603050405020304" pitchFamily="18" charset="0"/>
              </a:rPr>
              <a:t> in worker productivity and attendance records due to ideal temperatures, air quality, and comfort </a:t>
            </a:r>
            <a:r>
              <a:rPr lang="en-US" sz="1000" dirty="0">
                <a:latin typeface="Times New Roman" panose="02020603050405020304" pitchFamily="18" charset="0"/>
                <a:cs typeface="Times New Roman" panose="02020603050405020304" pitchFamily="18" charset="0"/>
              </a:rPr>
              <a:t>(Alford Mechanical).</a:t>
            </a:r>
            <a:endParaRPr lang="en-US" sz="16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B371E7B-FD37-5BE6-EC04-811D6B534947}"/>
              </a:ext>
            </a:extLst>
          </p:cNvPr>
          <p:cNvSpPr/>
          <p:nvPr/>
        </p:nvSpPr>
        <p:spPr>
          <a:xfrm>
            <a:off x="528776" y="5338631"/>
            <a:ext cx="4997370" cy="8055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AB34E2-AA8C-A1AF-2D57-EF50A8763B47}"/>
              </a:ext>
            </a:extLst>
          </p:cNvPr>
          <p:cNvSpPr txBox="1"/>
          <p:nvPr/>
        </p:nvSpPr>
        <p:spPr>
          <a:xfrm>
            <a:off x="748108" y="5562500"/>
            <a:ext cx="440283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45+% DECREASE </a:t>
            </a:r>
            <a:r>
              <a:rPr lang="en-US" sz="1600" dirty="0">
                <a:latin typeface="Times New Roman" panose="02020603050405020304" pitchFamily="18" charset="0"/>
                <a:cs typeface="Times New Roman" panose="02020603050405020304" pitchFamily="18" charset="0"/>
              </a:rPr>
              <a:t>in future energy demand </a:t>
            </a:r>
            <a:r>
              <a:rPr lang="en-US" sz="1000" dirty="0">
                <a:latin typeface="Times New Roman" panose="02020603050405020304" pitchFamily="18" charset="0"/>
                <a:cs typeface="Times New Roman" panose="02020603050405020304" pitchFamily="18" charset="0"/>
              </a:rPr>
              <a:t>(IEA)</a:t>
            </a:r>
            <a:endParaRPr lang="en-US" sz="16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0944FE8-8226-EB8B-9E89-208E3731C48F}"/>
              </a:ext>
            </a:extLst>
          </p:cNvPr>
          <p:cNvSpPr/>
          <p:nvPr/>
        </p:nvSpPr>
        <p:spPr>
          <a:xfrm>
            <a:off x="332872" y="991930"/>
            <a:ext cx="11526256" cy="620486"/>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3E78AF7-8F9D-DF27-DE22-5D09D3625EC5}"/>
              </a:ext>
            </a:extLst>
          </p:cNvPr>
          <p:cNvSpPr txBox="1"/>
          <p:nvPr/>
        </p:nvSpPr>
        <p:spPr>
          <a:xfrm>
            <a:off x="447878" y="987364"/>
            <a:ext cx="11296243" cy="584775"/>
          </a:xfrm>
          <a:prstGeom prst="rect">
            <a:avLst/>
          </a:prstGeom>
          <a:noFill/>
        </p:spPr>
        <p:txBody>
          <a:bodyPr wrap="square">
            <a:spAutoFit/>
          </a:bodyPr>
          <a:lstStyle/>
          <a:p>
            <a:pPr algn="ctr"/>
            <a:r>
              <a:rPr lang="en-US" sz="1600" b="1" dirty="0" err="1">
                <a:solidFill>
                  <a:schemeClr val="bg1"/>
                </a:solidFill>
                <a:latin typeface="Times New Roman" panose="02020603050405020304" pitchFamily="18" charset="0"/>
                <a:cs typeface="Times New Roman" panose="02020603050405020304" pitchFamily="18" charset="0"/>
              </a:rPr>
              <a:t>EnergySharp</a:t>
            </a:r>
            <a:r>
              <a:rPr lang="en-US" sz="1600" b="1" dirty="0">
                <a:solidFill>
                  <a:schemeClr val="bg1"/>
                </a:solidFill>
                <a:latin typeface="Times New Roman" panose="02020603050405020304" pitchFamily="18" charset="0"/>
                <a:cs typeface="Times New Roman" panose="02020603050405020304" pitchFamily="18" charset="0"/>
              </a:rPr>
              <a:t> offers a </a:t>
            </a:r>
            <a:r>
              <a:rPr lang="en-US" sz="1600" b="1" dirty="0">
                <a:solidFill>
                  <a:srgbClr val="00E192"/>
                </a:solidFill>
                <a:latin typeface="Times New Roman" panose="02020603050405020304" pitchFamily="18" charset="0"/>
                <a:cs typeface="Times New Roman" panose="02020603050405020304" pitchFamily="18" charset="0"/>
              </a:rPr>
              <a:t>tailored, scalable, and intuitive </a:t>
            </a:r>
            <a:r>
              <a:rPr lang="en-US" sz="1600" b="1" dirty="0">
                <a:solidFill>
                  <a:schemeClr val="bg1"/>
                </a:solidFill>
                <a:latin typeface="Times New Roman" panose="02020603050405020304" pitchFamily="18" charset="0"/>
                <a:cs typeface="Times New Roman" panose="02020603050405020304" pitchFamily="18" charset="0"/>
              </a:rPr>
              <a:t>system </a:t>
            </a:r>
            <a:r>
              <a:rPr lang="en-US" sz="1600" b="1">
                <a:solidFill>
                  <a:schemeClr val="bg1"/>
                </a:solidFill>
                <a:latin typeface="Times New Roman" panose="02020603050405020304" pitchFamily="18" charset="0"/>
                <a:cs typeface="Times New Roman" panose="02020603050405020304" pitchFamily="18" charset="0"/>
              </a:rPr>
              <a:t>that </a:t>
            </a:r>
            <a:r>
              <a:rPr lang="en-US" sz="1600" b="1" dirty="0">
                <a:solidFill>
                  <a:schemeClr val="bg1"/>
                </a:solidFill>
                <a:latin typeface="Times New Roman" panose="02020603050405020304" pitchFamily="18" charset="0"/>
                <a:cs typeface="Times New Roman" panose="02020603050405020304" pitchFamily="18" charset="0"/>
              </a:rPr>
              <a:t>disrupts existing inertia in addressing a “hard-to-reach” </a:t>
            </a:r>
            <a:r>
              <a:rPr lang="en-US" sz="1600" b="1">
                <a:solidFill>
                  <a:schemeClr val="bg1"/>
                </a:solidFill>
                <a:latin typeface="Times New Roman" panose="02020603050405020304" pitchFamily="18" charset="0"/>
                <a:cs typeface="Times New Roman" panose="02020603050405020304" pitchFamily="18" charset="0"/>
              </a:rPr>
              <a:t>and </a:t>
            </a:r>
            <a:r>
              <a:rPr lang="en-US" sz="1600" b="1" dirty="0">
                <a:solidFill>
                  <a:schemeClr val="bg1"/>
                </a:solidFill>
                <a:latin typeface="Times New Roman" panose="02020603050405020304" pitchFamily="18" charset="0"/>
                <a:cs typeface="Times New Roman" panose="02020603050405020304" pitchFamily="18" charset="0"/>
              </a:rPr>
              <a:t>historically neglected emissions sector. </a:t>
            </a:r>
            <a:r>
              <a:rPr lang="en-US" sz="1600" dirty="0">
                <a:solidFill>
                  <a:schemeClr val="bg1"/>
                </a:solidFill>
                <a:latin typeface="Times New Roman" panose="02020603050405020304" pitchFamily="18" charset="0"/>
                <a:cs typeface="Times New Roman" panose="02020603050405020304" pitchFamily="18" charset="0"/>
              </a:rPr>
              <a:t>All impacts will only </a:t>
            </a:r>
            <a:r>
              <a:rPr lang="en-US" sz="1600" dirty="0">
                <a:solidFill>
                  <a:srgbClr val="00E192"/>
                </a:solidFill>
                <a:latin typeface="Times New Roman" panose="02020603050405020304" pitchFamily="18" charset="0"/>
                <a:cs typeface="Times New Roman" panose="02020603050405020304" pitchFamily="18" charset="0"/>
              </a:rPr>
              <a:t>expand </a:t>
            </a:r>
            <a:r>
              <a:rPr lang="en-US" sz="1600" dirty="0">
                <a:solidFill>
                  <a:schemeClr val="bg1"/>
                </a:solidFill>
                <a:latin typeface="Times New Roman" panose="02020603050405020304" pitchFamily="18" charset="0"/>
                <a:cs typeface="Times New Roman" panose="02020603050405020304" pitchFamily="18" charset="0"/>
              </a:rPr>
              <a:t>as ENERGYSHARP reaches its full potential.</a:t>
            </a:r>
          </a:p>
        </p:txBody>
      </p:sp>
    </p:spTree>
    <p:extLst>
      <p:ext uri="{BB962C8B-B14F-4D97-AF65-F5344CB8AC3E}">
        <p14:creationId xmlns:p14="http://schemas.microsoft.com/office/powerpoint/2010/main" val="2919199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D6837A-DD80-F490-5F02-E1DDFA7A69C6}"/>
              </a:ext>
            </a:extLst>
          </p:cNvPr>
          <p:cNvSpPr/>
          <p:nvPr/>
        </p:nvSpPr>
        <p:spPr>
          <a:xfrm>
            <a:off x="4479471" y="2922814"/>
            <a:ext cx="3233057" cy="1012371"/>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2315039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59" name="Google Shape;159;p3"/>
          <p:cNvSpPr txBox="1">
            <a:spLocks noGrp="1"/>
          </p:cNvSpPr>
          <p:nvPr>
            <p:ph type="body" idx="1"/>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Buildings are bountiful and bad for the environment. </a:t>
            </a:r>
            <a:endParaRPr sz="2000" b="1" dirty="0">
              <a:latin typeface="Times New Roman" panose="02020603050405020304" pitchFamily="18" charset="0"/>
              <a:cs typeface="Times New Roman" panose="02020603050405020304" pitchFamily="18" charset="0"/>
            </a:endParaRPr>
          </a:p>
        </p:txBody>
      </p:sp>
      <p:sp>
        <p:nvSpPr>
          <p:cNvPr id="160" name="Google Shape;160;p3"/>
          <p:cNvSpPr txBox="1">
            <a:spLocks noGrp="1"/>
          </p:cNvSpPr>
          <p:nvPr>
            <p:ph type="body" idx="2"/>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Introduction</a:t>
            </a:r>
            <a:endParaRPr sz="1600" i="1" dirty="0">
              <a:solidFill>
                <a:srgbClr val="02614E"/>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F619F68-8B8C-785A-3755-61C040CE4039}"/>
              </a:ext>
            </a:extLst>
          </p:cNvPr>
          <p:cNvSpPr/>
          <p:nvPr/>
        </p:nvSpPr>
        <p:spPr>
          <a:xfrm>
            <a:off x="284745" y="914400"/>
            <a:ext cx="3619744" cy="5170714"/>
          </a:xfrm>
          <a:prstGeom prst="rect">
            <a:avLst/>
          </a:prstGeom>
          <a:solidFill>
            <a:srgbClr val="212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A137118-B0AC-B0D0-5D16-060CD92AED69}"/>
              </a:ext>
            </a:extLst>
          </p:cNvPr>
          <p:cNvSpPr/>
          <p:nvPr/>
        </p:nvSpPr>
        <p:spPr>
          <a:xfrm>
            <a:off x="451743" y="2255153"/>
            <a:ext cx="3233057" cy="1012371"/>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40%</a:t>
            </a:r>
          </a:p>
        </p:txBody>
      </p:sp>
      <p:sp>
        <p:nvSpPr>
          <p:cNvPr id="5" name="TextBox 4">
            <a:extLst>
              <a:ext uri="{FF2B5EF4-FFF2-40B4-BE49-F238E27FC236}">
                <a16:creationId xmlns:a16="http://schemas.microsoft.com/office/drawing/2014/main" id="{6A668662-65F2-206F-689F-6EB25AF3DDE4}"/>
              </a:ext>
            </a:extLst>
          </p:cNvPr>
          <p:cNvSpPr txBox="1"/>
          <p:nvPr/>
        </p:nvSpPr>
        <p:spPr>
          <a:xfrm>
            <a:off x="425400" y="1066303"/>
            <a:ext cx="3285745" cy="1015663"/>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Currently, the construction and buildings industry is responsible for</a:t>
            </a:r>
          </a:p>
        </p:txBody>
      </p:sp>
      <p:sp>
        <p:nvSpPr>
          <p:cNvPr id="6" name="TextBox 5">
            <a:extLst>
              <a:ext uri="{FF2B5EF4-FFF2-40B4-BE49-F238E27FC236}">
                <a16:creationId xmlns:a16="http://schemas.microsoft.com/office/drawing/2014/main" id="{F1686E4C-1D51-A1C8-3707-E2627FCADEF6}"/>
              </a:ext>
            </a:extLst>
          </p:cNvPr>
          <p:cNvSpPr txBox="1"/>
          <p:nvPr/>
        </p:nvSpPr>
        <p:spPr>
          <a:xfrm>
            <a:off x="523356" y="3590477"/>
            <a:ext cx="3089829" cy="1938992"/>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of global energy-related emissions </a:t>
            </a:r>
            <a:r>
              <a:rPr lang="en-US" sz="2000" b="1" dirty="0">
                <a:solidFill>
                  <a:schemeClr val="bg1"/>
                </a:solidFill>
                <a:latin typeface="Times New Roman" panose="02020603050405020304" pitchFamily="18" charset="0"/>
                <a:cs typeface="Times New Roman" panose="02020603050405020304" pitchFamily="18" charset="0"/>
              </a:rPr>
              <a:t>(the highest among all sectors)</a:t>
            </a:r>
          </a:p>
          <a:p>
            <a:pPr algn="ctr"/>
            <a:endParaRPr lang="en-US" sz="2000" dirty="0">
              <a:solidFill>
                <a:schemeClr val="bg1"/>
              </a:solidFill>
              <a:latin typeface="Times New Roman" panose="02020603050405020304" pitchFamily="18" charset="0"/>
              <a:cs typeface="Times New Roman" panose="02020603050405020304" pitchFamily="18" charset="0"/>
            </a:endParaRPr>
          </a:p>
          <a:p>
            <a:pPr algn="ctr"/>
            <a:r>
              <a:rPr lang="en-US" sz="2000" b="1" dirty="0">
                <a:solidFill>
                  <a:schemeClr val="bg1"/>
                </a:solidFill>
                <a:latin typeface="Times New Roman" panose="02020603050405020304" pitchFamily="18" charset="0"/>
                <a:cs typeface="Times New Roman" panose="02020603050405020304" pitchFamily="18" charset="0"/>
              </a:rPr>
              <a:t>30% is from operation energy consumption.</a:t>
            </a:r>
          </a:p>
        </p:txBody>
      </p:sp>
      <p:pic>
        <p:nvPicPr>
          <p:cNvPr id="1026" name="Picture 2" descr="Smart HVAC Systems On Cybersecurity And Connection Protocols - Adria  Security Summit 2023">
            <a:extLst>
              <a:ext uri="{FF2B5EF4-FFF2-40B4-BE49-F238E27FC236}">
                <a16:creationId xmlns:a16="http://schemas.microsoft.com/office/drawing/2014/main" id="{1A894071-FB76-E803-816B-3ECCE281E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373" y="914401"/>
            <a:ext cx="4215142" cy="24669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84744F-26C6-253D-105C-649786E8A568}"/>
              </a:ext>
            </a:extLst>
          </p:cNvPr>
          <p:cNvSpPr txBox="1"/>
          <p:nvPr/>
        </p:nvSpPr>
        <p:spPr>
          <a:xfrm>
            <a:off x="4168486" y="1121177"/>
            <a:ext cx="297654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Heating, ventilation, and air conditioning (HVAC) systems are responsible </a:t>
            </a:r>
            <a:r>
              <a:rPr lang="en-US" sz="1600" b="1" dirty="0">
                <a:latin typeface="Times New Roman" panose="02020603050405020304" pitchFamily="18" charset="0"/>
                <a:cs typeface="Times New Roman" panose="02020603050405020304" pitchFamily="18" charset="0"/>
              </a:rPr>
              <a:t>for 40% of office building energy consumption</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systems are highly inefficient: </a:t>
            </a:r>
            <a:r>
              <a:rPr lang="en-US" sz="1600" b="1" dirty="0">
                <a:latin typeface="Times New Roman" panose="02020603050405020304" pitchFamily="18" charset="0"/>
                <a:cs typeface="Times New Roman" panose="02020603050405020304" pitchFamily="18" charset="0"/>
              </a:rPr>
              <a:t>30% of energy consumption is wasted</a:t>
            </a:r>
          </a:p>
          <a:p>
            <a:endParaRPr lang="en-US" sz="1600" b="1" dirty="0">
              <a:latin typeface="Times New Roman" panose="02020603050405020304" pitchFamily="18" charset="0"/>
              <a:cs typeface="Times New Roman" panose="02020603050405020304" pitchFamily="18" charset="0"/>
            </a:endParaRPr>
          </a:p>
        </p:txBody>
      </p:sp>
      <p:sp>
        <p:nvSpPr>
          <p:cNvPr id="10" name="Triangle 9">
            <a:extLst>
              <a:ext uri="{FF2B5EF4-FFF2-40B4-BE49-F238E27FC236}">
                <a16:creationId xmlns:a16="http://schemas.microsoft.com/office/drawing/2014/main" id="{48E9CA3E-F38B-F0A0-2ACF-197C6914BF64}"/>
              </a:ext>
            </a:extLst>
          </p:cNvPr>
          <p:cNvSpPr/>
          <p:nvPr/>
        </p:nvSpPr>
        <p:spPr>
          <a:xfrm rot="10800000">
            <a:off x="7338373" y="3730586"/>
            <a:ext cx="1763486" cy="218450"/>
          </a:xfrm>
          <a:prstGeom prst="triangle">
            <a:avLst/>
          </a:prstGeom>
          <a:solidFill>
            <a:srgbClr val="00E1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AC4BF1-D974-FCE3-777C-520F4EDE0402}"/>
              </a:ext>
            </a:extLst>
          </p:cNvPr>
          <p:cNvSpPr/>
          <p:nvPr/>
        </p:nvSpPr>
        <p:spPr>
          <a:xfrm>
            <a:off x="4220027" y="4187216"/>
            <a:ext cx="7687228" cy="189411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sz="1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CC9BCE3-3C77-4195-CA1D-853258F2DBAD}"/>
              </a:ext>
            </a:extLst>
          </p:cNvPr>
          <p:cNvSpPr txBox="1"/>
          <p:nvPr/>
        </p:nvSpPr>
        <p:spPr>
          <a:xfrm>
            <a:off x="4386720" y="4226332"/>
            <a:ext cx="7353842"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Emissions contribute to the </a:t>
            </a:r>
            <a:r>
              <a:rPr lang="en-US" sz="1600" b="1" dirty="0">
                <a:latin typeface="Times New Roman" panose="02020603050405020304" pitchFamily="18" charset="0"/>
                <a:cs typeface="Times New Roman" panose="02020603050405020304" pitchFamily="18" charset="0"/>
              </a:rPr>
              <a:t>urban heat island effect</a:t>
            </a:r>
            <a:r>
              <a:rPr lang="en-US" sz="1600" dirty="0">
                <a:latin typeface="Times New Roman" panose="02020603050405020304" pitchFamily="18" charset="0"/>
                <a:cs typeface="Times New Roman" panose="02020603050405020304" pitchFamily="18" charset="0"/>
              </a:rPr>
              <a:t>, where temperatures in downtown cores can average up to </a:t>
            </a:r>
            <a:r>
              <a:rPr lang="en-US" sz="1600" b="1" dirty="0">
                <a:latin typeface="Times New Roman" panose="02020603050405020304" pitchFamily="18" charset="0"/>
                <a:cs typeface="Times New Roman" panose="02020603050405020304" pitchFamily="18" charset="0"/>
              </a:rPr>
              <a:t>12C higher than surrounding areas</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Increased pollution and air temperatures create a </a:t>
            </a:r>
            <a:r>
              <a:rPr lang="en-US" sz="1600" b="1" dirty="0">
                <a:latin typeface="Times New Roman" panose="02020603050405020304" pitchFamily="18" charset="0"/>
                <a:cs typeface="Times New Roman" panose="02020603050405020304" pitchFamily="18" charset="0"/>
              </a:rPr>
              <a:t>positive feedback loop </a:t>
            </a:r>
            <a:r>
              <a:rPr lang="en-US" sz="1600" dirty="0">
                <a:latin typeface="Times New Roman" panose="02020603050405020304" pitchFamily="18" charset="0"/>
                <a:cs typeface="Times New Roman" panose="02020603050405020304" pitchFamily="18" charset="0"/>
              </a:rPr>
              <a:t>that intensify </a:t>
            </a:r>
            <a:r>
              <a:rPr lang="en-US" sz="1600" b="1" dirty="0">
                <a:latin typeface="Times New Roman" panose="02020603050405020304" pitchFamily="18" charset="0"/>
                <a:cs typeface="Times New Roman" panose="02020603050405020304" pitchFamily="18" charset="0"/>
              </a:rPr>
              <a:t>UHIs</a:t>
            </a:r>
          </a:p>
          <a:p>
            <a:pPr marL="285750" lvl="1"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Exacerbated climate change and inequality, heat-related illnesses, extreme weather</a:t>
            </a:r>
          </a:p>
        </p:txBody>
      </p:sp>
    </p:spTree>
    <p:extLst>
      <p:ext uri="{BB962C8B-B14F-4D97-AF65-F5344CB8AC3E}">
        <p14:creationId xmlns:p14="http://schemas.microsoft.com/office/powerpoint/2010/main" val="699461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59" name="Google Shape;159;p3"/>
          <p:cNvSpPr txBox="1">
            <a:spLocks noGrp="1"/>
          </p:cNvSpPr>
          <p:nvPr>
            <p:ph type="body" idx="1"/>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Major cities around the world are home to large stocks of inefficient office buildings.</a:t>
            </a:r>
            <a:endParaRPr sz="2000" b="1" dirty="0">
              <a:latin typeface="Times New Roman" panose="02020603050405020304" pitchFamily="18" charset="0"/>
              <a:cs typeface="Times New Roman" panose="02020603050405020304" pitchFamily="18" charset="0"/>
            </a:endParaRPr>
          </a:p>
        </p:txBody>
      </p:sp>
      <p:sp>
        <p:nvSpPr>
          <p:cNvPr id="160" name="Google Shape;160;p3"/>
          <p:cNvSpPr txBox="1">
            <a:spLocks noGrp="1"/>
          </p:cNvSpPr>
          <p:nvPr>
            <p:ph type="body" idx="2"/>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Introduction</a:t>
            </a:r>
            <a:endParaRPr sz="1600" i="1" dirty="0">
              <a:solidFill>
                <a:srgbClr val="02614E"/>
              </a:solidFill>
              <a:latin typeface="Times New Roman" panose="02020603050405020304" pitchFamily="18" charset="0"/>
              <a:cs typeface="Times New Roman" panose="02020603050405020304" pitchFamily="18" charset="0"/>
            </a:endParaRPr>
          </a:p>
        </p:txBody>
      </p:sp>
      <p:pic>
        <p:nvPicPr>
          <p:cNvPr id="5" name="Graphic 4" descr="City with solid fill">
            <a:extLst>
              <a:ext uri="{FF2B5EF4-FFF2-40B4-BE49-F238E27FC236}">
                <a16:creationId xmlns:a16="http://schemas.microsoft.com/office/drawing/2014/main" id="{81C20C70-2AFC-21A3-FA4D-00CB57DD5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284" y="1085754"/>
            <a:ext cx="786339" cy="1347235"/>
          </a:xfrm>
          <a:prstGeom prst="rect">
            <a:avLst/>
          </a:prstGeom>
        </p:spPr>
      </p:pic>
      <p:sp>
        <p:nvSpPr>
          <p:cNvPr id="7" name="TextBox 6">
            <a:extLst>
              <a:ext uri="{FF2B5EF4-FFF2-40B4-BE49-F238E27FC236}">
                <a16:creationId xmlns:a16="http://schemas.microsoft.com/office/drawing/2014/main" id="{A5EB3C48-F535-E61E-2162-28824F0A7048}"/>
              </a:ext>
            </a:extLst>
          </p:cNvPr>
          <p:cNvSpPr txBox="1"/>
          <p:nvPr/>
        </p:nvSpPr>
        <p:spPr>
          <a:xfrm>
            <a:off x="541293" y="900285"/>
            <a:ext cx="11077068"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Most buildings that have the most egregious energy performance already exist—and they are offices.</a:t>
            </a:r>
          </a:p>
        </p:txBody>
      </p:sp>
      <p:sp>
        <p:nvSpPr>
          <p:cNvPr id="9" name="Rectangle 8">
            <a:extLst>
              <a:ext uri="{FF2B5EF4-FFF2-40B4-BE49-F238E27FC236}">
                <a16:creationId xmlns:a16="http://schemas.microsoft.com/office/drawing/2014/main" id="{3A088FC5-9CAC-6682-DAA3-D42F60A956FE}"/>
              </a:ext>
            </a:extLst>
          </p:cNvPr>
          <p:cNvSpPr/>
          <p:nvPr/>
        </p:nvSpPr>
        <p:spPr>
          <a:xfrm>
            <a:off x="332872" y="5324559"/>
            <a:ext cx="11526256" cy="620486"/>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564AF-C81D-5916-4E72-6B238178F1C6}"/>
              </a:ext>
            </a:extLst>
          </p:cNvPr>
          <p:cNvSpPr txBox="1"/>
          <p:nvPr/>
        </p:nvSpPr>
        <p:spPr>
          <a:xfrm>
            <a:off x="871653" y="5485740"/>
            <a:ext cx="10448694" cy="338554"/>
          </a:xfrm>
          <a:prstGeom prst="rect">
            <a:avLst/>
          </a:prstGeom>
          <a:noFill/>
        </p:spPr>
        <p:txBody>
          <a:bodyPr wrap="non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To reach key climate targets and achieve cost benefits, energy optimization in existing office building stock is a must. </a:t>
            </a:r>
          </a:p>
        </p:txBody>
      </p:sp>
      <p:sp>
        <p:nvSpPr>
          <p:cNvPr id="12" name="TextBox 11">
            <a:extLst>
              <a:ext uri="{FF2B5EF4-FFF2-40B4-BE49-F238E27FC236}">
                <a16:creationId xmlns:a16="http://schemas.microsoft.com/office/drawing/2014/main" id="{6902A9B7-7A5A-7D82-DCCC-F6351F12CB67}"/>
              </a:ext>
            </a:extLst>
          </p:cNvPr>
          <p:cNvSpPr txBox="1"/>
          <p:nvPr/>
        </p:nvSpPr>
        <p:spPr>
          <a:xfrm>
            <a:off x="1740152" y="1568501"/>
            <a:ext cx="3951219"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80% of the buildings that will exist in 2050 have already been built</a:t>
            </a:r>
          </a:p>
        </p:txBody>
      </p:sp>
      <p:sp>
        <p:nvSpPr>
          <p:cNvPr id="13" name="TextBox 12">
            <a:extLst>
              <a:ext uri="{FF2B5EF4-FFF2-40B4-BE49-F238E27FC236}">
                <a16:creationId xmlns:a16="http://schemas.microsoft.com/office/drawing/2014/main" id="{D7DEFBD1-7FB1-D26E-E5E4-86FE54EBC882}"/>
              </a:ext>
            </a:extLst>
          </p:cNvPr>
          <p:cNvSpPr txBox="1"/>
          <p:nvPr/>
        </p:nvSpPr>
        <p:spPr>
          <a:xfrm>
            <a:off x="6883121" y="1469537"/>
            <a:ext cx="4735240"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Existing building stock needs to be a priority in creating strategies toward sustainability. </a:t>
            </a:r>
            <a:r>
              <a:rPr lang="en-US" sz="1600" b="1" dirty="0">
                <a:latin typeface="Times New Roman" panose="02020603050405020304" pitchFamily="18" charset="0"/>
                <a:cs typeface="Times New Roman" panose="02020603050405020304" pitchFamily="18" charset="0"/>
              </a:rPr>
              <a:t>This area is currently often overlooked.</a:t>
            </a:r>
            <a:endParaRPr lang="en-US" sz="1600" dirty="0">
              <a:latin typeface="Times New Roman" panose="02020603050405020304" pitchFamily="18" charset="0"/>
              <a:cs typeface="Times New Roman" panose="02020603050405020304" pitchFamily="18" charset="0"/>
            </a:endParaRPr>
          </a:p>
        </p:txBody>
      </p:sp>
      <p:sp>
        <p:nvSpPr>
          <p:cNvPr id="14" name="Triangle 13">
            <a:extLst>
              <a:ext uri="{FF2B5EF4-FFF2-40B4-BE49-F238E27FC236}">
                <a16:creationId xmlns:a16="http://schemas.microsoft.com/office/drawing/2014/main" id="{9AE717A9-ADD8-E903-262A-DBAD86B09E7A}"/>
              </a:ext>
            </a:extLst>
          </p:cNvPr>
          <p:cNvSpPr/>
          <p:nvPr/>
        </p:nvSpPr>
        <p:spPr>
          <a:xfrm rot="5400000">
            <a:off x="6135777" y="1721237"/>
            <a:ext cx="496709" cy="144838"/>
          </a:xfrm>
          <a:prstGeom prst="triangle">
            <a:avLst/>
          </a:prstGeom>
          <a:solidFill>
            <a:srgbClr val="00E1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E192"/>
              </a:solidFill>
            </a:endParaRPr>
          </a:p>
        </p:txBody>
      </p:sp>
      <p:sp>
        <p:nvSpPr>
          <p:cNvPr id="15" name="TextBox 14">
            <a:extLst>
              <a:ext uri="{FF2B5EF4-FFF2-40B4-BE49-F238E27FC236}">
                <a16:creationId xmlns:a16="http://schemas.microsoft.com/office/drawing/2014/main" id="{18431BB9-1570-7D90-0F15-1F8E43D042A9}"/>
              </a:ext>
            </a:extLst>
          </p:cNvPr>
          <p:cNvSpPr txBox="1"/>
          <p:nvPr/>
        </p:nvSpPr>
        <p:spPr>
          <a:xfrm>
            <a:off x="2003792" y="2779345"/>
            <a:ext cx="3423938"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In urban areas, buildings account for 60% of overall carbon emissions.</a:t>
            </a:r>
          </a:p>
        </p:txBody>
      </p:sp>
      <p:pic>
        <p:nvPicPr>
          <p:cNvPr id="3" name="Graphic 2" descr="Power Plant with solid fill">
            <a:extLst>
              <a:ext uri="{FF2B5EF4-FFF2-40B4-BE49-F238E27FC236}">
                <a16:creationId xmlns:a16="http://schemas.microsoft.com/office/drawing/2014/main" id="{DD60E03F-38ED-0329-FFC2-2B2167AE2C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253" y="2548999"/>
            <a:ext cx="914400" cy="914400"/>
          </a:xfrm>
          <a:prstGeom prst="rect">
            <a:avLst/>
          </a:prstGeom>
        </p:spPr>
      </p:pic>
      <p:sp>
        <p:nvSpPr>
          <p:cNvPr id="4" name="Triangle 3">
            <a:extLst>
              <a:ext uri="{FF2B5EF4-FFF2-40B4-BE49-F238E27FC236}">
                <a16:creationId xmlns:a16="http://schemas.microsoft.com/office/drawing/2014/main" id="{D8B02DD9-5EEF-70B7-F5C9-89FD5529E4A3}"/>
              </a:ext>
            </a:extLst>
          </p:cNvPr>
          <p:cNvSpPr/>
          <p:nvPr/>
        </p:nvSpPr>
        <p:spPr>
          <a:xfrm rot="5400000">
            <a:off x="6131214" y="3003500"/>
            <a:ext cx="496709" cy="144838"/>
          </a:xfrm>
          <a:prstGeom prst="triangle">
            <a:avLst/>
          </a:prstGeom>
          <a:solidFill>
            <a:srgbClr val="00E1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E192"/>
              </a:solidFill>
            </a:endParaRPr>
          </a:p>
        </p:txBody>
      </p:sp>
      <p:sp>
        <p:nvSpPr>
          <p:cNvPr id="8" name="TextBox 7">
            <a:extLst>
              <a:ext uri="{FF2B5EF4-FFF2-40B4-BE49-F238E27FC236}">
                <a16:creationId xmlns:a16="http://schemas.microsoft.com/office/drawing/2014/main" id="{119E58F8-9600-F06D-6EDB-9CC3CABD5CCE}"/>
              </a:ext>
            </a:extLst>
          </p:cNvPr>
          <p:cNvSpPr txBox="1"/>
          <p:nvPr/>
        </p:nvSpPr>
        <p:spPr>
          <a:xfrm>
            <a:off x="6883121" y="2656549"/>
            <a:ext cx="5030449"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Building energy use inefficiencies must be identified and eliminated to optimize resource use. </a:t>
            </a:r>
            <a:r>
              <a:rPr lang="en-US" sz="1600" b="1" dirty="0">
                <a:latin typeface="Times New Roman" panose="02020603050405020304" pitchFamily="18" charset="0"/>
                <a:cs typeface="Times New Roman" panose="02020603050405020304" pitchFamily="18" charset="0"/>
              </a:rPr>
              <a:t>This area is currently lagging in reaching Paris Agreement outlines.</a:t>
            </a:r>
            <a:endParaRPr lang="en-US" sz="16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20CB857-D864-79F6-1253-4932FEEB039F}"/>
              </a:ext>
            </a:extLst>
          </p:cNvPr>
          <p:cNvSpPr txBox="1"/>
          <p:nvPr/>
        </p:nvSpPr>
        <p:spPr>
          <a:xfrm>
            <a:off x="1740152" y="4087524"/>
            <a:ext cx="4526521"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Established models for improving existing building stock centers on demolishing and rebuilding. This is costly, inefficient, and hard to justify. </a:t>
            </a:r>
          </a:p>
        </p:txBody>
      </p:sp>
      <p:sp>
        <p:nvSpPr>
          <p:cNvPr id="17" name="Triangle 16">
            <a:extLst>
              <a:ext uri="{FF2B5EF4-FFF2-40B4-BE49-F238E27FC236}">
                <a16:creationId xmlns:a16="http://schemas.microsoft.com/office/drawing/2014/main" id="{9E192F46-007B-8619-E1A9-000FFE5380C9}"/>
              </a:ext>
            </a:extLst>
          </p:cNvPr>
          <p:cNvSpPr/>
          <p:nvPr/>
        </p:nvSpPr>
        <p:spPr>
          <a:xfrm rot="5400000">
            <a:off x="6131214" y="4430604"/>
            <a:ext cx="496709" cy="144838"/>
          </a:xfrm>
          <a:prstGeom prst="triangle">
            <a:avLst/>
          </a:prstGeom>
          <a:solidFill>
            <a:srgbClr val="00E1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E192"/>
              </a:solidFill>
            </a:endParaRPr>
          </a:p>
        </p:txBody>
      </p:sp>
      <p:sp>
        <p:nvSpPr>
          <p:cNvPr id="18" name="TextBox 17">
            <a:extLst>
              <a:ext uri="{FF2B5EF4-FFF2-40B4-BE49-F238E27FC236}">
                <a16:creationId xmlns:a16="http://schemas.microsoft.com/office/drawing/2014/main" id="{F17375BB-C7C7-FF80-C6BA-623A52B09ED1}"/>
              </a:ext>
            </a:extLst>
          </p:cNvPr>
          <p:cNvSpPr txBox="1"/>
          <p:nvPr/>
        </p:nvSpPr>
        <p:spPr>
          <a:xfrm>
            <a:off x="6828679" y="3996719"/>
            <a:ext cx="5030449"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Buildings must focus on compiling and processing data to optimize performance using their </a:t>
            </a:r>
            <a:r>
              <a:rPr lang="en-US" sz="1600">
                <a:latin typeface="Times New Roman" panose="02020603050405020304" pitchFamily="18" charset="0"/>
                <a:cs typeface="Times New Roman" panose="02020603050405020304" pitchFamily="18" charset="0"/>
              </a:rPr>
              <a:t>existing resources. </a:t>
            </a:r>
            <a:r>
              <a:rPr lang="en-US" sz="1600" b="1" dirty="0">
                <a:latin typeface="Times New Roman" panose="02020603050405020304" pitchFamily="18" charset="0"/>
                <a:cs typeface="Times New Roman" panose="02020603050405020304" pitchFamily="18" charset="0"/>
              </a:rPr>
              <a:t>These opportunities are often nebulous and hard to envision.</a:t>
            </a:r>
            <a:endParaRPr lang="en-US" sz="1600" dirty="0">
              <a:latin typeface="Times New Roman" panose="02020603050405020304" pitchFamily="18" charset="0"/>
              <a:cs typeface="Times New Roman" panose="02020603050405020304" pitchFamily="18" charset="0"/>
            </a:endParaRPr>
          </a:p>
        </p:txBody>
      </p:sp>
      <p:pic>
        <p:nvPicPr>
          <p:cNvPr id="20" name="Graphic 19" descr="Bulldozer with solid fill">
            <a:extLst>
              <a:ext uri="{FF2B5EF4-FFF2-40B4-BE49-F238E27FC236}">
                <a16:creationId xmlns:a16="http://schemas.microsoft.com/office/drawing/2014/main" id="{A4E250BD-6163-222A-F051-5A165D0F60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280" y="4151470"/>
            <a:ext cx="1172348" cy="1172348"/>
          </a:xfrm>
          <a:prstGeom prst="rect">
            <a:avLst/>
          </a:prstGeom>
        </p:spPr>
      </p:pic>
    </p:spTree>
    <p:extLst>
      <p:ext uri="{BB962C8B-B14F-4D97-AF65-F5344CB8AC3E}">
        <p14:creationId xmlns:p14="http://schemas.microsoft.com/office/powerpoint/2010/main" val="291805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59" name="Google Shape;159;p3"/>
          <p:cNvSpPr txBox="1">
            <a:spLocks noGrp="1"/>
          </p:cNvSpPr>
          <p:nvPr>
            <p:ph type="body" idx="1"/>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sz="2000" b="1" dirty="0">
                <a:latin typeface="Times New Roman" panose="02020603050405020304" pitchFamily="18" charset="0"/>
                <a:cs typeface="Times New Roman" panose="02020603050405020304" pitchFamily="18" charset="0"/>
              </a:rPr>
              <a:t>Major cities around the world are home to large stocks of inefficient office buildings.</a:t>
            </a:r>
            <a:endParaRPr sz="2000" b="1" dirty="0">
              <a:latin typeface="Times New Roman" panose="02020603050405020304" pitchFamily="18" charset="0"/>
              <a:cs typeface="Times New Roman" panose="02020603050405020304" pitchFamily="18" charset="0"/>
            </a:endParaRPr>
          </a:p>
        </p:txBody>
      </p:sp>
      <p:sp>
        <p:nvSpPr>
          <p:cNvPr id="160" name="Google Shape;160;p3"/>
          <p:cNvSpPr txBox="1">
            <a:spLocks noGrp="1"/>
          </p:cNvSpPr>
          <p:nvPr>
            <p:ph type="body" idx="2"/>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Introduction</a:t>
            </a:r>
            <a:endParaRPr sz="1600" i="1" dirty="0">
              <a:solidFill>
                <a:srgbClr val="02614E"/>
              </a:solidFill>
              <a:latin typeface="Times New Roman" panose="02020603050405020304" pitchFamily="18" charset="0"/>
              <a:cs typeface="Times New Roman" panose="02020603050405020304" pitchFamily="18" charset="0"/>
            </a:endParaRPr>
          </a:p>
        </p:txBody>
      </p:sp>
      <p:pic>
        <p:nvPicPr>
          <p:cNvPr id="17" name="Graphic 16" descr="Coins with solid fill">
            <a:extLst>
              <a:ext uri="{FF2B5EF4-FFF2-40B4-BE49-F238E27FC236}">
                <a16:creationId xmlns:a16="http://schemas.microsoft.com/office/drawing/2014/main" id="{921E5EBB-C5D6-0FD0-1454-629551152D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237" y="1932238"/>
            <a:ext cx="914400" cy="914400"/>
          </a:xfrm>
          <a:prstGeom prst="rect">
            <a:avLst/>
          </a:prstGeom>
        </p:spPr>
      </p:pic>
      <p:pic>
        <p:nvPicPr>
          <p:cNvPr id="19" name="Graphic 18" descr="Box with solid fill">
            <a:extLst>
              <a:ext uri="{FF2B5EF4-FFF2-40B4-BE49-F238E27FC236}">
                <a16:creationId xmlns:a16="http://schemas.microsoft.com/office/drawing/2014/main" id="{1746CA64-4CDC-6D74-A60A-1A2A7566B1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645" y="3298372"/>
            <a:ext cx="914400" cy="914400"/>
          </a:xfrm>
          <a:prstGeom prst="rect">
            <a:avLst/>
          </a:prstGeom>
        </p:spPr>
      </p:pic>
      <p:pic>
        <p:nvPicPr>
          <p:cNvPr id="21" name="Graphic 20" descr="Sustainability with solid fill">
            <a:extLst>
              <a:ext uri="{FF2B5EF4-FFF2-40B4-BE49-F238E27FC236}">
                <a16:creationId xmlns:a16="http://schemas.microsoft.com/office/drawing/2014/main" id="{B99E36EC-FC4A-1D0F-9B68-3BB45EFBEB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645" y="4727308"/>
            <a:ext cx="914400" cy="914400"/>
          </a:xfrm>
          <a:prstGeom prst="rect">
            <a:avLst/>
          </a:prstGeom>
        </p:spPr>
      </p:pic>
      <p:sp>
        <p:nvSpPr>
          <p:cNvPr id="22" name="TextBox 21">
            <a:extLst>
              <a:ext uri="{FF2B5EF4-FFF2-40B4-BE49-F238E27FC236}">
                <a16:creationId xmlns:a16="http://schemas.microsoft.com/office/drawing/2014/main" id="{D72AD8BE-8810-8042-42D1-A97C68530449}"/>
              </a:ext>
            </a:extLst>
          </p:cNvPr>
          <p:cNvSpPr txBox="1"/>
          <p:nvPr/>
        </p:nvSpPr>
        <p:spPr>
          <a:xfrm>
            <a:off x="1448637" y="4845954"/>
            <a:ext cx="4193211"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Increased </a:t>
            </a:r>
            <a:r>
              <a:rPr lang="en-US" sz="1600" b="1" dirty="0">
                <a:latin typeface="Times New Roman" panose="02020603050405020304" pitchFamily="18" charset="0"/>
                <a:cs typeface="Times New Roman" panose="02020603050405020304" pitchFamily="18" charset="0"/>
              </a:rPr>
              <a:t>government regulation </a:t>
            </a:r>
            <a:r>
              <a:rPr lang="en-US" sz="1600" dirty="0">
                <a:latin typeface="Times New Roman" panose="02020603050405020304" pitchFamily="18" charset="0"/>
                <a:cs typeface="Times New Roman" panose="02020603050405020304" pitchFamily="18" charset="0"/>
              </a:rPr>
              <a:t>means that corporate emphasis on </a:t>
            </a:r>
            <a:r>
              <a:rPr lang="en-US" sz="1600" b="1" dirty="0">
                <a:latin typeface="Times New Roman" panose="02020603050405020304" pitchFamily="18" charset="0"/>
                <a:cs typeface="Times New Roman" panose="02020603050405020304" pitchFamily="18" charset="0"/>
              </a:rPr>
              <a:t>CSR and ESG </a:t>
            </a:r>
            <a:r>
              <a:rPr lang="en-US" sz="1600" dirty="0">
                <a:latin typeface="Times New Roman" panose="02020603050405020304" pitchFamily="18" charset="0"/>
                <a:cs typeface="Times New Roman" panose="02020603050405020304" pitchFamily="18" charset="0"/>
              </a:rPr>
              <a:t>make a sustainable building the </a:t>
            </a:r>
            <a:r>
              <a:rPr lang="en-US" sz="1600" b="1" dirty="0">
                <a:latin typeface="Times New Roman" panose="02020603050405020304" pitchFamily="18" charset="0"/>
                <a:cs typeface="Times New Roman" panose="02020603050405020304" pitchFamily="18" charset="0"/>
              </a:rPr>
              <a:t>most attractive option.</a:t>
            </a:r>
            <a:endParaRPr lang="en-US" sz="16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2716665-3BBE-4951-8D2E-F03E46CDE9B8}"/>
              </a:ext>
            </a:extLst>
          </p:cNvPr>
          <p:cNvSpPr txBox="1"/>
          <p:nvPr/>
        </p:nvSpPr>
        <p:spPr>
          <a:xfrm>
            <a:off x="1448637" y="3322390"/>
            <a:ext cx="4458313"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Vacancy rates in offices are </a:t>
            </a:r>
            <a:r>
              <a:rPr lang="en-US" sz="1600" b="1" dirty="0">
                <a:latin typeface="Times New Roman" panose="02020603050405020304" pitchFamily="18" charset="0"/>
                <a:cs typeface="Times New Roman" panose="02020603050405020304" pitchFamily="18" charset="0"/>
              </a:rPr>
              <a:t>soaring: Toronto’s reached a high of 20% in 2023. </a:t>
            </a:r>
            <a:r>
              <a:rPr lang="en-US" sz="1600" dirty="0">
                <a:latin typeface="Times New Roman" panose="02020603050405020304" pitchFamily="18" charset="0"/>
                <a:cs typeface="Times New Roman" panose="02020603050405020304" pitchFamily="18" charset="0"/>
              </a:rPr>
              <a:t>Especially with the transition away from remote work, </a:t>
            </a:r>
            <a:r>
              <a:rPr lang="en-US" sz="1600" b="1" dirty="0">
                <a:latin typeface="Times New Roman" panose="02020603050405020304" pitchFamily="18" charset="0"/>
                <a:cs typeface="Times New Roman" panose="02020603050405020304" pitchFamily="18" charset="0"/>
              </a:rPr>
              <a:t>offices want to lower costs and become more attractive.</a:t>
            </a:r>
            <a:endParaRPr lang="en-US" sz="16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D899FB3-B054-17CB-D1C5-C579E1F2DD8A}"/>
              </a:ext>
            </a:extLst>
          </p:cNvPr>
          <p:cNvSpPr txBox="1"/>
          <p:nvPr/>
        </p:nvSpPr>
        <p:spPr>
          <a:xfrm>
            <a:off x="1637687" y="1991327"/>
            <a:ext cx="407731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Rapidly rising </a:t>
            </a:r>
            <a:r>
              <a:rPr lang="en-US" sz="1600" b="1" dirty="0">
                <a:latin typeface="Times New Roman" panose="02020603050405020304" pitchFamily="18" charset="0"/>
                <a:cs typeface="Times New Roman" panose="02020603050405020304" pitchFamily="18" charset="0"/>
              </a:rPr>
              <a:t>energy prices </a:t>
            </a:r>
            <a:r>
              <a:rPr lang="en-US" sz="1600" dirty="0">
                <a:latin typeface="Times New Roman" panose="02020603050405020304" pitchFamily="18" charset="0"/>
                <a:cs typeface="Times New Roman" panose="02020603050405020304" pitchFamily="18" charset="0"/>
              </a:rPr>
              <a:t>make office spaces </a:t>
            </a:r>
            <a:r>
              <a:rPr lang="en-US" sz="1600" b="1" dirty="0">
                <a:latin typeface="Times New Roman" panose="02020603050405020304" pitchFamily="18" charset="0"/>
                <a:cs typeface="Times New Roman" panose="02020603050405020304" pitchFamily="18" charset="0"/>
              </a:rPr>
              <a:t>costly and burdensome </a:t>
            </a:r>
            <a:r>
              <a:rPr lang="en-US" sz="1600" dirty="0">
                <a:latin typeface="Times New Roman" panose="02020603050405020304" pitchFamily="18" charset="0"/>
                <a:cs typeface="Times New Roman" panose="02020603050405020304" pitchFamily="18" charset="0"/>
              </a:rPr>
              <a:t>for corporations and managers.</a:t>
            </a:r>
          </a:p>
        </p:txBody>
      </p:sp>
      <p:sp>
        <p:nvSpPr>
          <p:cNvPr id="25" name="Rectangle 24">
            <a:extLst>
              <a:ext uri="{FF2B5EF4-FFF2-40B4-BE49-F238E27FC236}">
                <a16:creationId xmlns:a16="http://schemas.microsoft.com/office/drawing/2014/main" id="{F8C27DC8-AE8A-C671-FBE5-FBC86C64D851}"/>
              </a:ext>
            </a:extLst>
          </p:cNvPr>
          <p:cNvSpPr/>
          <p:nvPr/>
        </p:nvSpPr>
        <p:spPr>
          <a:xfrm>
            <a:off x="538122" y="918346"/>
            <a:ext cx="4829406" cy="828290"/>
          </a:xfrm>
          <a:prstGeom prst="rect">
            <a:avLst/>
          </a:prstGeom>
          <a:solidFill>
            <a:srgbClr val="212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D4B2EC-534A-7A6F-6F13-AB897193EF1C}"/>
              </a:ext>
            </a:extLst>
          </p:cNvPr>
          <p:cNvSpPr txBox="1"/>
          <p:nvPr/>
        </p:nvSpPr>
        <p:spPr>
          <a:xfrm>
            <a:off x="789705" y="1015140"/>
            <a:ext cx="4458313" cy="646331"/>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There is an increasing interest in enhancing building energy performance.</a:t>
            </a:r>
          </a:p>
        </p:txBody>
      </p:sp>
      <p:sp>
        <p:nvSpPr>
          <p:cNvPr id="26" name="Rectangle 25">
            <a:extLst>
              <a:ext uri="{FF2B5EF4-FFF2-40B4-BE49-F238E27FC236}">
                <a16:creationId xmlns:a16="http://schemas.microsoft.com/office/drawing/2014/main" id="{C3840B0F-08CC-EA71-D842-B0A810C4D6B0}"/>
              </a:ext>
            </a:extLst>
          </p:cNvPr>
          <p:cNvSpPr/>
          <p:nvPr/>
        </p:nvSpPr>
        <p:spPr>
          <a:xfrm>
            <a:off x="6824472" y="918346"/>
            <a:ext cx="4829406" cy="828290"/>
          </a:xfrm>
          <a:prstGeom prst="rect">
            <a:avLst/>
          </a:prstGeom>
          <a:solidFill>
            <a:srgbClr val="212F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315809B-5221-5D50-945E-E6C18FAF5487}"/>
              </a:ext>
            </a:extLst>
          </p:cNvPr>
          <p:cNvSpPr txBox="1"/>
          <p:nvPr/>
        </p:nvSpPr>
        <p:spPr>
          <a:xfrm>
            <a:off x="7076055" y="1015140"/>
            <a:ext cx="4458313" cy="646331"/>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cs typeface="Times New Roman" panose="02020603050405020304" pitchFamily="18" charset="0"/>
              </a:rPr>
              <a:t>Multiple stakeholders would benefit from building energy efficiency.</a:t>
            </a:r>
          </a:p>
        </p:txBody>
      </p:sp>
      <p:pic>
        <p:nvPicPr>
          <p:cNvPr id="33" name="Picture 32" descr="Office clerk searching for files">
            <a:extLst>
              <a:ext uri="{FF2B5EF4-FFF2-40B4-BE49-F238E27FC236}">
                <a16:creationId xmlns:a16="http://schemas.microsoft.com/office/drawing/2014/main" id="{E23A6260-A97C-8203-9083-9521D0CA55FD}"/>
              </a:ext>
            </a:extLst>
          </p:cNvPr>
          <p:cNvPicPr>
            <a:picLocks noChangeAspect="1"/>
          </p:cNvPicPr>
          <p:nvPr/>
        </p:nvPicPr>
        <p:blipFill>
          <a:blip r:embed="rId9"/>
          <a:stretch>
            <a:fillRect/>
          </a:stretch>
        </p:blipFill>
        <p:spPr>
          <a:xfrm>
            <a:off x="6824472" y="1991328"/>
            <a:ext cx="1344838" cy="914400"/>
          </a:xfrm>
          <a:prstGeom prst="rect">
            <a:avLst/>
          </a:prstGeom>
        </p:spPr>
      </p:pic>
      <p:pic>
        <p:nvPicPr>
          <p:cNvPr id="35" name="Picture 34" descr="Sunlight over skyscraper">
            <a:extLst>
              <a:ext uri="{FF2B5EF4-FFF2-40B4-BE49-F238E27FC236}">
                <a16:creationId xmlns:a16="http://schemas.microsoft.com/office/drawing/2014/main" id="{635BA3F2-6846-8CE2-1A39-FDF2D4077734}"/>
              </a:ext>
            </a:extLst>
          </p:cNvPr>
          <p:cNvPicPr>
            <a:picLocks noChangeAspect="1"/>
          </p:cNvPicPr>
          <p:nvPr/>
        </p:nvPicPr>
        <p:blipFill>
          <a:blip r:embed="rId10"/>
          <a:stretch>
            <a:fillRect/>
          </a:stretch>
        </p:blipFill>
        <p:spPr>
          <a:xfrm>
            <a:off x="10309040" y="3488346"/>
            <a:ext cx="1344838" cy="914401"/>
          </a:xfrm>
          <a:prstGeom prst="rect">
            <a:avLst/>
          </a:prstGeom>
        </p:spPr>
      </p:pic>
      <p:pic>
        <p:nvPicPr>
          <p:cNvPr id="37" name="Picture 36" descr="Figures of houses in different position and sizes">
            <a:extLst>
              <a:ext uri="{FF2B5EF4-FFF2-40B4-BE49-F238E27FC236}">
                <a16:creationId xmlns:a16="http://schemas.microsoft.com/office/drawing/2014/main" id="{814AB80D-F709-0D2B-9B8B-8A1676C08A62}"/>
              </a:ext>
            </a:extLst>
          </p:cNvPr>
          <p:cNvPicPr>
            <a:picLocks noChangeAspect="1"/>
          </p:cNvPicPr>
          <p:nvPr/>
        </p:nvPicPr>
        <p:blipFill>
          <a:blip r:embed="rId11"/>
          <a:stretch>
            <a:fillRect/>
          </a:stretch>
        </p:blipFill>
        <p:spPr>
          <a:xfrm>
            <a:off x="6824472" y="4966906"/>
            <a:ext cx="1344838" cy="875954"/>
          </a:xfrm>
          <a:prstGeom prst="rect">
            <a:avLst/>
          </a:prstGeom>
        </p:spPr>
      </p:pic>
      <p:sp>
        <p:nvSpPr>
          <p:cNvPr id="38" name="Rectangle 37">
            <a:extLst>
              <a:ext uri="{FF2B5EF4-FFF2-40B4-BE49-F238E27FC236}">
                <a16:creationId xmlns:a16="http://schemas.microsoft.com/office/drawing/2014/main" id="{BB026DA0-47D2-E329-24A4-4DFD55EB5641}"/>
              </a:ext>
            </a:extLst>
          </p:cNvPr>
          <p:cNvSpPr/>
          <p:nvPr/>
        </p:nvSpPr>
        <p:spPr>
          <a:xfrm>
            <a:off x="8169310" y="1991327"/>
            <a:ext cx="3484568" cy="91440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Office workers benefit from increased productivity due to optimized HVAC.</a:t>
            </a:r>
          </a:p>
        </p:txBody>
      </p:sp>
      <p:sp>
        <p:nvSpPr>
          <p:cNvPr id="39" name="Rectangle 38">
            <a:extLst>
              <a:ext uri="{FF2B5EF4-FFF2-40B4-BE49-F238E27FC236}">
                <a16:creationId xmlns:a16="http://schemas.microsoft.com/office/drawing/2014/main" id="{218F4599-99DF-AD46-8FE0-51F5BAD23667}"/>
              </a:ext>
            </a:extLst>
          </p:cNvPr>
          <p:cNvSpPr/>
          <p:nvPr/>
        </p:nvSpPr>
        <p:spPr>
          <a:xfrm>
            <a:off x="6824472" y="3488346"/>
            <a:ext cx="3484568" cy="91440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imes New Roman" panose="02020603050405020304" pitchFamily="18" charset="0"/>
                <a:cs typeface="Times New Roman" panose="02020603050405020304" pitchFamily="18" charset="0"/>
              </a:rPr>
              <a:t>Building</a:t>
            </a:r>
            <a:r>
              <a:rPr lang="en-US" sz="1600" dirty="0">
                <a:solidFill>
                  <a:schemeClr val="tx1"/>
                </a:solidFill>
                <a:latin typeface="Times New Roman" panose="02020603050405020304" pitchFamily="18" charset="0"/>
                <a:cs typeface="Times New Roman" panose="02020603050405020304" pitchFamily="18" charset="0"/>
              </a:rPr>
              <a:t> managers will save costs and meet regulation/ESG goals.</a:t>
            </a:r>
          </a:p>
        </p:txBody>
      </p:sp>
      <p:sp>
        <p:nvSpPr>
          <p:cNvPr id="40" name="Rectangle 39">
            <a:extLst>
              <a:ext uri="{FF2B5EF4-FFF2-40B4-BE49-F238E27FC236}">
                <a16:creationId xmlns:a16="http://schemas.microsoft.com/office/drawing/2014/main" id="{7D44283F-E741-1E19-21D7-3BC15FC91F2B}"/>
              </a:ext>
            </a:extLst>
          </p:cNvPr>
          <p:cNvSpPr/>
          <p:nvPr/>
        </p:nvSpPr>
        <p:spPr>
          <a:xfrm>
            <a:off x="8169310" y="4947682"/>
            <a:ext cx="3484568" cy="914401"/>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Real estate companies reduce vacancy by making their buildings more attractive.</a:t>
            </a:r>
          </a:p>
        </p:txBody>
      </p:sp>
      <p:cxnSp>
        <p:nvCxnSpPr>
          <p:cNvPr id="42" name="Straight Connector 41">
            <a:extLst>
              <a:ext uri="{FF2B5EF4-FFF2-40B4-BE49-F238E27FC236}">
                <a16:creationId xmlns:a16="http://schemas.microsoft.com/office/drawing/2014/main" id="{4EE82719-7985-8297-C722-A39B518898DE}"/>
              </a:ext>
            </a:extLst>
          </p:cNvPr>
          <p:cNvCxnSpPr>
            <a:cxnSpLocks/>
          </p:cNvCxnSpPr>
          <p:nvPr/>
        </p:nvCxnSpPr>
        <p:spPr>
          <a:xfrm>
            <a:off x="6016752" y="963130"/>
            <a:ext cx="0" cy="48989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425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4"/>
          <p:cNvSpPr/>
          <p:nvPr/>
        </p:nvSpPr>
        <p:spPr>
          <a:xfrm>
            <a:off x="607176" y="1094882"/>
            <a:ext cx="3240584" cy="621660"/>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lt1"/>
                </a:solidFill>
                <a:latin typeface="Times New Roman" panose="02020603050405020304" pitchFamily="18" charset="0"/>
                <a:ea typeface="Avenir"/>
                <a:cs typeface="Times New Roman" panose="02020603050405020304" pitchFamily="18" charset="0"/>
                <a:sym typeface="Avenir"/>
              </a:rPr>
              <a:t>5. User – View Insights</a:t>
            </a:r>
          </a:p>
        </p:txBody>
      </p:sp>
      <p:pic>
        <p:nvPicPr>
          <p:cNvPr id="10" name="Graphic 9" descr="Flying Money with solid fill">
            <a:extLst>
              <a:ext uri="{FF2B5EF4-FFF2-40B4-BE49-F238E27FC236}">
                <a16:creationId xmlns:a16="http://schemas.microsoft.com/office/drawing/2014/main" id="{D03864A5-CA20-6A74-7331-A20601FC66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5363" y="5310639"/>
            <a:ext cx="239883" cy="239883"/>
          </a:xfrm>
          <a:prstGeom prst="rect">
            <a:avLst/>
          </a:prstGeom>
        </p:spPr>
      </p:pic>
      <p:pic>
        <p:nvPicPr>
          <p:cNvPr id="12" name="Graphic 11" descr="Clipboard Checked with solid fill">
            <a:extLst>
              <a:ext uri="{FF2B5EF4-FFF2-40B4-BE49-F238E27FC236}">
                <a16:creationId xmlns:a16="http://schemas.microsoft.com/office/drawing/2014/main" id="{7A114EE8-3F8D-BDE0-7CEC-41DFB470EF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7082" y="1665814"/>
            <a:ext cx="272856" cy="272856"/>
          </a:xfrm>
          <a:prstGeom prst="rect">
            <a:avLst/>
          </a:prstGeom>
        </p:spPr>
      </p:pic>
      <p:sp>
        <p:nvSpPr>
          <p:cNvPr id="9" name="TextBox 8">
            <a:extLst>
              <a:ext uri="{FF2B5EF4-FFF2-40B4-BE49-F238E27FC236}">
                <a16:creationId xmlns:a16="http://schemas.microsoft.com/office/drawing/2014/main" id="{9DF32A86-3D5A-1749-8F3D-E1E69C5313B6}"/>
              </a:ext>
            </a:extLst>
          </p:cNvPr>
          <p:cNvSpPr txBox="1"/>
          <p:nvPr/>
        </p:nvSpPr>
        <p:spPr>
          <a:xfrm>
            <a:off x="607176" y="1975011"/>
            <a:ext cx="3240584" cy="954107"/>
          </a:xfrm>
          <a:prstGeom prst="rect">
            <a:avLst/>
          </a:prstGeom>
          <a:noFill/>
        </p:spPr>
        <p:txBody>
          <a:bodyPr wrap="square" rtlCol="0">
            <a:spAutoFit/>
          </a:bodyPr>
          <a:lstStyle/>
          <a:p>
            <a:r>
              <a:rPr lang="en-CN" b="1" dirty="0"/>
              <a:t>USER INPUT</a:t>
            </a:r>
          </a:p>
          <a:p>
            <a:r>
              <a:rPr lang="en-CN" dirty="0"/>
              <a:t>(office building floor plan, basic parameters including building materials, occupancy, etc.</a:t>
            </a:r>
          </a:p>
        </p:txBody>
      </p:sp>
      <p:sp>
        <p:nvSpPr>
          <p:cNvPr id="11" name="Down Arrow 10">
            <a:extLst>
              <a:ext uri="{FF2B5EF4-FFF2-40B4-BE49-F238E27FC236}">
                <a16:creationId xmlns:a16="http://schemas.microsoft.com/office/drawing/2014/main" id="{F410A38E-168B-E54F-99E4-A60C78574A36}"/>
              </a:ext>
            </a:extLst>
          </p:cNvPr>
          <p:cNvSpPr/>
          <p:nvPr/>
        </p:nvSpPr>
        <p:spPr>
          <a:xfrm>
            <a:off x="1275825" y="3111073"/>
            <a:ext cx="613343" cy="1423806"/>
          </a:xfrm>
          <a:prstGeom prst="downArrow">
            <a:avLst/>
          </a:prstGeom>
          <a:solidFill>
            <a:srgbClr val="026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80D5A7F3-0F45-9443-A63F-0EDB0A522CB0}"/>
              </a:ext>
            </a:extLst>
          </p:cNvPr>
          <p:cNvSpPr txBox="1"/>
          <p:nvPr/>
        </p:nvSpPr>
        <p:spPr>
          <a:xfrm>
            <a:off x="583288" y="4611393"/>
            <a:ext cx="3240584" cy="738664"/>
          </a:xfrm>
          <a:prstGeom prst="rect">
            <a:avLst/>
          </a:prstGeom>
          <a:noFill/>
        </p:spPr>
        <p:txBody>
          <a:bodyPr wrap="square" rtlCol="0">
            <a:spAutoFit/>
          </a:bodyPr>
          <a:lstStyle/>
          <a:p>
            <a:r>
              <a:rPr lang="en-CN" b="1" dirty="0"/>
              <a:t>Output: </a:t>
            </a:r>
          </a:p>
          <a:p>
            <a:r>
              <a:rPr lang="en-CN" dirty="0"/>
              <a:t>IDF formatted text file suitable for EnergyPlus Simulation</a:t>
            </a:r>
          </a:p>
        </p:txBody>
      </p:sp>
      <p:sp>
        <p:nvSpPr>
          <p:cNvPr id="14" name="TextBox 13">
            <a:extLst>
              <a:ext uri="{FF2B5EF4-FFF2-40B4-BE49-F238E27FC236}">
                <a16:creationId xmlns:a16="http://schemas.microsoft.com/office/drawing/2014/main" id="{F2C74239-C7C4-2841-9F1C-DFD62411879B}"/>
              </a:ext>
            </a:extLst>
          </p:cNvPr>
          <p:cNvSpPr txBox="1"/>
          <p:nvPr/>
        </p:nvSpPr>
        <p:spPr>
          <a:xfrm>
            <a:off x="1889168" y="3409925"/>
            <a:ext cx="1958592" cy="738664"/>
          </a:xfrm>
          <a:prstGeom prst="rect">
            <a:avLst/>
          </a:prstGeom>
          <a:noFill/>
        </p:spPr>
        <p:txBody>
          <a:bodyPr wrap="square" rtlCol="0">
            <a:spAutoFit/>
          </a:bodyPr>
          <a:lstStyle/>
          <a:p>
            <a:r>
              <a:rPr lang="en-CN" dirty="0"/>
              <a:t>OpenAI API </a:t>
            </a:r>
          </a:p>
          <a:p>
            <a:r>
              <a:rPr lang="en-CN" dirty="0"/>
              <a:t>on Python with Few Shot Prompting</a:t>
            </a:r>
          </a:p>
        </p:txBody>
      </p:sp>
      <p:pic>
        <p:nvPicPr>
          <p:cNvPr id="6" name="generate_insights.py_-_brickify-backend_-_Visual_Studio_Code_2024-03-16_12-20-36" descr="generate_insights.py_-_brickify-backend_-_Visual_Studio_Code_2024-03-16_12-20-36">
            <a:hlinkClick r:id="" action="ppaction://media"/>
            <a:extLst>
              <a:ext uri="{FF2B5EF4-FFF2-40B4-BE49-F238E27FC236}">
                <a16:creationId xmlns:a16="http://schemas.microsoft.com/office/drawing/2014/main" id="{F4398877-4AF7-134E-924E-46BFE69E3C8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538795" y="1307478"/>
            <a:ext cx="8339479" cy="4517218"/>
          </a:xfrm>
          <a:prstGeom prst="rect">
            <a:avLst/>
          </a:prstGeom>
        </p:spPr>
      </p:pic>
      <p:sp>
        <p:nvSpPr>
          <p:cNvPr id="5" name="Google Shape;159;p3">
            <a:extLst>
              <a:ext uri="{FF2B5EF4-FFF2-40B4-BE49-F238E27FC236}">
                <a16:creationId xmlns:a16="http://schemas.microsoft.com/office/drawing/2014/main" id="{D380E364-9BA5-3FFA-B0D7-AFC6DEA21EEA}"/>
              </a:ext>
            </a:extLst>
          </p:cNvPr>
          <p:cNvSpPr txBox="1">
            <a:spLocks/>
          </p:cNvSpPr>
          <p:nvPr/>
        </p:nvSpPr>
        <p:spPr>
          <a:xfrm>
            <a:off x="284744" y="208536"/>
            <a:ext cx="11011676" cy="30653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2000"/>
              <a:buNone/>
            </a:pPr>
            <a:r>
              <a:rPr lang="en-US" sz="2000" b="1">
                <a:latin typeface="Times New Roman" panose="02020603050405020304" pitchFamily="18" charset="0"/>
                <a:cs typeface="Times New Roman" panose="02020603050405020304" pitchFamily="18" charset="0"/>
              </a:rPr>
              <a:t>Workflow Overview – Step </a:t>
            </a:r>
            <a:r>
              <a:rPr lang="en-US" sz="2000" b="1" dirty="0">
                <a:latin typeface="Times New Roman" panose="02020603050405020304" pitchFamily="18" charset="0"/>
                <a:cs typeface="Times New Roman" panose="02020603050405020304" pitchFamily="18" charset="0"/>
              </a:rPr>
              <a:t>5: Video Demonstration</a:t>
            </a:r>
          </a:p>
        </p:txBody>
      </p:sp>
      <p:sp>
        <p:nvSpPr>
          <p:cNvPr id="7" name="Google Shape;160;p3">
            <a:extLst>
              <a:ext uri="{FF2B5EF4-FFF2-40B4-BE49-F238E27FC236}">
                <a16:creationId xmlns:a16="http://schemas.microsoft.com/office/drawing/2014/main" id="{30E1FDE9-8A32-DBC3-3962-490D6C97050A}"/>
              </a:ext>
            </a:extLst>
          </p:cNvPr>
          <p:cNvSpPr txBox="1">
            <a:spLocks/>
          </p:cNvSpPr>
          <p:nvPr/>
        </p:nvSpPr>
        <p:spPr>
          <a:xfrm>
            <a:off x="284744" y="515074"/>
            <a:ext cx="10423896" cy="2446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Displaying insights and actionable steps on an interface</a:t>
            </a:r>
            <a:endParaRPr lang="en-US" i="1" dirty="0">
              <a:solidFill>
                <a:srgbClr val="02614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342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59" name="Google Shape;159;p3"/>
          <p:cNvSpPr txBox="1">
            <a:spLocks noGrp="1"/>
          </p:cNvSpPr>
          <p:nvPr>
            <p:ph type="body" idx="1"/>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Times New Roman" panose="02020603050405020304" pitchFamily="18" charset="0"/>
                <a:cs typeface="Times New Roman" panose="02020603050405020304" pitchFamily="18" charset="0"/>
              </a:rPr>
              <a:t>Costs &amp; Revenues Schedules 2024 - 2029</a:t>
            </a:r>
            <a:endParaRPr sz="2000" b="1" dirty="0">
              <a:latin typeface="Times New Roman" panose="02020603050405020304" pitchFamily="18" charset="0"/>
              <a:cs typeface="Times New Roman" panose="02020603050405020304" pitchFamily="18" charset="0"/>
            </a:endParaRPr>
          </a:p>
        </p:txBody>
      </p:sp>
      <p:sp>
        <p:nvSpPr>
          <p:cNvPr id="160" name="Google Shape;160;p3"/>
          <p:cNvSpPr txBox="1">
            <a:spLocks noGrp="1"/>
          </p:cNvSpPr>
          <p:nvPr>
            <p:ph type="body" idx="2"/>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Excel included in GitHub</a:t>
            </a:r>
            <a:endParaRPr sz="1600" i="1" dirty="0">
              <a:solidFill>
                <a:srgbClr val="02614E"/>
              </a:solidFill>
              <a:latin typeface="Times New Roman" panose="02020603050405020304" pitchFamily="18" charset="0"/>
              <a:cs typeface="Times New Roman" panose="02020603050405020304" pitchFamily="18" charset="0"/>
            </a:endParaRPr>
          </a:p>
        </p:txBody>
      </p:sp>
      <p:pic>
        <p:nvPicPr>
          <p:cNvPr id="11" name="Picture 10" descr="A spreadsheet with numbers and a few dollar bills&#10;&#10;Description automatically generated">
            <a:extLst>
              <a:ext uri="{FF2B5EF4-FFF2-40B4-BE49-F238E27FC236}">
                <a16:creationId xmlns:a16="http://schemas.microsoft.com/office/drawing/2014/main" id="{045996A6-A92D-52C0-9D41-0683C3625597}"/>
              </a:ext>
            </a:extLst>
          </p:cNvPr>
          <p:cNvPicPr>
            <a:picLocks noChangeAspect="1"/>
          </p:cNvPicPr>
          <p:nvPr/>
        </p:nvPicPr>
        <p:blipFill>
          <a:blip r:embed="rId3"/>
          <a:stretch>
            <a:fillRect/>
          </a:stretch>
        </p:blipFill>
        <p:spPr>
          <a:xfrm>
            <a:off x="607269" y="1066303"/>
            <a:ext cx="10977461" cy="4747010"/>
          </a:xfrm>
          <a:prstGeom prst="rect">
            <a:avLst/>
          </a:prstGeom>
        </p:spPr>
      </p:pic>
    </p:spTree>
    <p:extLst>
      <p:ext uri="{BB962C8B-B14F-4D97-AF65-F5344CB8AC3E}">
        <p14:creationId xmlns:p14="http://schemas.microsoft.com/office/powerpoint/2010/main" val="88570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Google Shape;159;p3">
            <a:extLst>
              <a:ext uri="{FF2B5EF4-FFF2-40B4-BE49-F238E27FC236}">
                <a16:creationId xmlns:a16="http://schemas.microsoft.com/office/drawing/2014/main" id="{6C6BF7C8-771A-49F5-9BC3-D8935A490F7E}"/>
              </a:ext>
            </a:extLst>
          </p:cNvPr>
          <p:cNvSpPr txBox="1">
            <a:spLocks/>
          </p:cNvSpPr>
          <p:nvPr/>
        </p:nvSpPr>
        <p:spPr>
          <a:xfrm>
            <a:off x="284744" y="208536"/>
            <a:ext cx="11011676" cy="30653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r>
              <a:rPr lang="en-US" sz="2000" b="1" dirty="0">
                <a:latin typeface="Times New Roman" panose="02020603050405020304" pitchFamily="18" charset="0"/>
                <a:cs typeface="Times New Roman" panose="02020603050405020304" pitchFamily="18" charset="0"/>
              </a:rPr>
              <a:t>The building industry currently faces unique challenges that lead to specific opportunities.</a:t>
            </a:r>
          </a:p>
        </p:txBody>
      </p:sp>
      <p:sp>
        <p:nvSpPr>
          <p:cNvPr id="3" name="Google Shape;160;p3">
            <a:extLst>
              <a:ext uri="{FF2B5EF4-FFF2-40B4-BE49-F238E27FC236}">
                <a16:creationId xmlns:a16="http://schemas.microsoft.com/office/drawing/2014/main" id="{C902822E-DEF1-6D3A-6145-CCD5BF3DBB3F}"/>
              </a:ext>
            </a:extLst>
          </p:cNvPr>
          <p:cNvSpPr txBox="1">
            <a:spLocks/>
          </p:cNvSpPr>
          <p:nvPr/>
        </p:nvSpPr>
        <p:spPr>
          <a:xfrm>
            <a:off x="284744" y="515074"/>
            <a:ext cx="10423896" cy="2446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600"/>
              <a:buFont typeface="Avenir"/>
              <a:buNone/>
            </a:pPr>
            <a:r>
              <a:rPr lang="en-US" sz="1600" i="1">
                <a:solidFill>
                  <a:srgbClr val="02614E"/>
                </a:solidFill>
                <a:latin typeface="Times New Roman" panose="02020603050405020304" pitchFamily="18" charset="0"/>
                <a:cs typeface="Times New Roman" panose="02020603050405020304" pitchFamily="18" charset="0"/>
              </a:rPr>
              <a:t>Executive Summary</a:t>
            </a:r>
            <a:endParaRPr lang="en-US" sz="1600" i="1" dirty="0">
              <a:solidFill>
                <a:srgbClr val="02614E"/>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0117736-0399-0753-775D-D642308A1A7F}"/>
              </a:ext>
            </a:extLst>
          </p:cNvPr>
          <p:cNvSpPr/>
          <p:nvPr/>
        </p:nvSpPr>
        <p:spPr>
          <a:xfrm>
            <a:off x="284744" y="5323114"/>
            <a:ext cx="11526256" cy="620486"/>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A82CAC-BCE9-25F3-1255-330A69326A40}"/>
              </a:ext>
            </a:extLst>
          </p:cNvPr>
          <p:cNvSpPr txBox="1"/>
          <p:nvPr/>
        </p:nvSpPr>
        <p:spPr>
          <a:xfrm>
            <a:off x="1942859" y="978060"/>
            <a:ext cx="185980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Challenges</a:t>
            </a:r>
          </a:p>
        </p:txBody>
      </p:sp>
      <p:sp>
        <p:nvSpPr>
          <p:cNvPr id="6" name="TextBox 5">
            <a:extLst>
              <a:ext uri="{FF2B5EF4-FFF2-40B4-BE49-F238E27FC236}">
                <a16:creationId xmlns:a16="http://schemas.microsoft.com/office/drawing/2014/main" id="{C0B12A41-C4E2-77C9-24E1-0FDADBC75B6B}"/>
              </a:ext>
            </a:extLst>
          </p:cNvPr>
          <p:cNvSpPr txBox="1"/>
          <p:nvPr/>
        </p:nvSpPr>
        <p:spPr>
          <a:xfrm>
            <a:off x="7772353" y="987547"/>
            <a:ext cx="234070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Opportunities</a:t>
            </a:r>
          </a:p>
        </p:txBody>
      </p:sp>
      <p:sp>
        <p:nvSpPr>
          <p:cNvPr id="8" name="Triangle 7">
            <a:extLst>
              <a:ext uri="{FF2B5EF4-FFF2-40B4-BE49-F238E27FC236}">
                <a16:creationId xmlns:a16="http://schemas.microsoft.com/office/drawing/2014/main" id="{9CA2710C-3EFD-CE5E-53AC-EF792B1BE38E}"/>
              </a:ext>
            </a:extLst>
          </p:cNvPr>
          <p:cNvSpPr/>
          <p:nvPr/>
        </p:nvSpPr>
        <p:spPr>
          <a:xfrm rot="5400000">
            <a:off x="5874369" y="1186122"/>
            <a:ext cx="584776" cy="141514"/>
          </a:xfrm>
          <a:prstGeom prst="triangle">
            <a:avLst/>
          </a:prstGeom>
          <a:solidFill>
            <a:srgbClr val="00E1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784413-3222-FDDB-63A2-AB14D4D23AEC}"/>
              </a:ext>
            </a:extLst>
          </p:cNvPr>
          <p:cNvSpPr/>
          <p:nvPr/>
        </p:nvSpPr>
        <p:spPr>
          <a:xfrm>
            <a:off x="532573" y="1710779"/>
            <a:ext cx="4997370" cy="8055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AA9692-FEBB-36AF-C33D-743E5A007F7E}"/>
              </a:ext>
            </a:extLst>
          </p:cNvPr>
          <p:cNvSpPr/>
          <p:nvPr/>
        </p:nvSpPr>
        <p:spPr>
          <a:xfrm>
            <a:off x="499322" y="2906484"/>
            <a:ext cx="4997370" cy="8055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062FF4-A070-1571-57B7-E6E2CAFD0B90}"/>
              </a:ext>
            </a:extLst>
          </p:cNvPr>
          <p:cNvSpPr/>
          <p:nvPr/>
        </p:nvSpPr>
        <p:spPr>
          <a:xfrm>
            <a:off x="466071" y="4127409"/>
            <a:ext cx="4997370" cy="80554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DEFD0E-9AE5-CF99-F2CA-C51F40AD8ACA}"/>
              </a:ext>
            </a:extLst>
          </p:cNvPr>
          <p:cNvSpPr/>
          <p:nvPr/>
        </p:nvSpPr>
        <p:spPr>
          <a:xfrm>
            <a:off x="6813630" y="1710779"/>
            <a:ext cx="4997370" cy="805543"/>
          </a:xfrm>
          <a:prstGeom prst="rect">
            <a:avLst/>
          </a:prstGeom>
          <a:solidFill>
            <a:srgbClr val="02614E">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C845C2-BC08-6BB0-1686-A5EF64D15929}"/>
              </a:ext>
            </a:extLst>
          </p:cNvPr>
          <p:cNvSpPr/>
          <p:nvPr/>
        </p:nvSpPr>
        <p:spPr>
          <a:xfrm>
            <a:off x="6780379" y="2906484"/>
            <a:ext cx="4997370" cy="805543"/>
          </a:xfrm>
          <a:prstGeom prst="rect">
            <a:avLst/>
          </a:prstGeom>
          <a:solidFill>
            <a:srgbClr val="02614E">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EB8786-3EB0-B507-BD12-2EF22F4CFD5C}"/>
              </a:ext>
            </a:extLst>
          </p:cNvPr>
          <p:cNvSpPr/>
          <p:nvPr/>
        </p:nvSpPr>
        <p:spPr>
          <a:xfrm>
            <a:off x="6747128" y="4127409"/>
            <a:ext cx="4997370" cy="805543"/>
          </a:xfrm>
          <a:prstGeom prst="rect">
            <a:avLst/>
          </a:prstGeom>
          <a:solidFill>
            <a:srgbClr val="02614E">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18F9639-D1DD-9E54-2FF0-12D7CCCF3FE6}"/>
              </a:ext>
            </a:extLst>
          </p:cNvPr>
          <p:cNvSpPr txBox="1"/>
          <p:nvPr/>
        </p:nvSpPr>
        <p:spPr>
          <a:xfrm>
            <a:off x="671344" y="1722557"/>
            <a:ext cx="4808960" cy="830997"/>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80%</a:t>
            </a:r>
            <a:r>
              <a:rPr lang="en-US" sz="1600" dirty="0">
                <a:latin typeface="Times New Roman" panose="02020603050405020304" pitchFamily="18" charset="0"/>
                <a:cs typeface="Times New Roman" panose="02020603050405020304" pitchFamily="18" charset="0"/>
              </a:rPr>
              <a:t> of the buildings that will exist in 2050 have already been built. Only </a:t>
            </a:r>
            <a:r>
              <a:rPr lang="en-US" sz="1600" b="1" dirty="0">
                <a:latin typeface="Times New Roman" panose="02020603050405020304" pitchFamily="18" charset="0"/>
                <a:cs typeface="Times New Roman" panose="02020603050405020304" pitchFamily="18" charset="0"/>
              </a:rPr>
              <a:t>20% </a:t>
            </a:r>
            <a:r>
              <a:rPr lang="en-US" sz="1600" dirty="0">
                <a:latin typeface="Times New Roman" panose="02020603050405020304" pitchFamily="18" charset="0"/>
                <a:cs typeface="Times New Roman" panose="02020603050405020304" pitchFamily="18" charset="0"/>
              </a:rPr>
              <a:t>would have to be optimized to reach climate targets.</a:t>
            </a:r>
          </a:p>
        </p:txBody>
      </p:sp>
      <p:pic>
        <p:nvPicPr>
          <p:cNvPr id="19" name="Graphic 18" descr="City with solid fill">
            <a:extLst>
              <a:ext uri="{FF2B5EF4-FFF2-40B4-BE49-F238E27FC236}">
                <a16:creationId xmlns:a16="http://schemas.microsoft.com/office/drawing/2014/main" id="{EEB7F22C-88F4-9F78-1486-98E339F135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8163" y="1598743"/>
            <a:ext cx="615674" cy="1054835"/>
          </a:xfrm>
          <a:prstGeom prst="rect">
            <a:avLst/>
          </a:prstGeom>
        </p:spPr>
      </p:pic>
      <p:pic>
        <p:nvPicPr>
          <p:cNvPr id="20" name="Graphic 19" descr="Power Plant with solid fill">
            <a:extLst>
              <a:ext uri="{FF2B5EF4-FFF2-40B4-BE49-F238E27FC236}">
                <a16:creationId xmlns:a16="http://schemas.microsoft.com/office/drawing/2014/main" id="{BA618A8E-000B-027C-8FA9-E81C2E9345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2797627"/>
            <a:ext cx="914400" cy="914400"/>
          </a:xfrm>
          <a:prstGeom prst="rect">
            <a:avLst/>
          </a:prstGeom>
        </p:spPr>
      </p:pic>
      <p:sp>
        <p:nvSpPr>
          <p:cNvPr id="22" name="TextBox 21">
            <a:extLst>
              <a:ext uri="{FF2B5EF4-FFF2-40B4-BE49-F238E27FC236}">
                <a16:creationId xmlns:a16="http://schemas.microsoft.com/office/drawing/2014/main" id="{148330C7-96E4-C4D1-A143-1DA16B1A4879}"/>
              </a:ext>
            </a:extLst>
          </p:cNvPr>
          <p:cNvSpPr txBox="1"/>
          <p:nvPr/>
        </p:nvSpPr>
        <p:spPr>
          <a:xfrm>
            <a:off x="94244" y="5348334"/>
            <a:ext cx="11907256" cy="584775"/>
          </a:xfrm>
          <a:prstGeom prst="rect">
            <a:avLst/>
          </a:prstGeom>
          <a:noFill/>
        </p:spPr>
        <p:txBody>
          <a:bodyPr wrap="square">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To reach key climate targets and achieve cost benefits, democratizing energy optimization in existing office building stock is a must. </a:t>
            </a:r>
            <a:r>
              <a:rPr lang="en-US" sz="1600" dirty="0">
                <a:solidFill>
                  <a:schemeClr val="bg1"/>
                </a:solidFill>
                <a:latin typeface="Times New Roman" panose="02020603050405020304" pitchFamily="18" charset="0"/>
                <a:cs typeface="Times New Roman" panose="02020603050405020304" pitchFamily="18" charset="0"/>
              </a:rPr>
              <a:t>Inertia stems from a </a:t>
            </a:r>
            <a:r>
              <a:rPr lang="en-US" sz="1600" dirty="0">
                <a:solidFill>
                  <a:srgbClr val="00E192"/>
                </a:solidFill>
                <a:latin typeface="Times New Roman" panose="02020603050405020304" pitchFamily="18" charset="0"/>
                <a:cs typeface="Times New Roman" panose="02020603050405020304" pitchFamily="18" charset="0"/>
              </a:rPr>
              <a:t>lack of know-how</a:t>
            </a:r>
            <a:r>
              <a:rPr lang="en-US" sz="1600" dirty="0">
                <a:solidFill>
                  <a:schemeClr val="bg1"/>
                </a:solidFill>
                <a:latin typeface="Times New Roman" panose="02020603050405020304" pitchFamily="18" charset="0"/>
                <a:cs typeface="Times New Roman" panose="02020603050405020304" pitchFamily="18" charset="0"/>
              </a:rPr>
              <a:t>, not </a:t>
            </a:r>
            <a:r>
              <a:rPr lang="en-US" sz="1600" dirty="0">
                <a:solidFill>
                  <a:srgbClr val="00E192"/>
                </a:solidFill>
                <a:latin typeface="Times New Roman" panose="02020603050405020304" pitchFamily="18" charset="0"/>
                <a:cs typeface="Times New Roman" panose="02020603050405020304" pitchFamily="18" charset="0"/>
              </a:rPr>
              <a:t>lack of initiative</a:t>
            </a:r>
            <a:r>
              <a:rPr lang="en-US" sz="1600" dirty="0">
                <a:solidFill>
                  <a:schemeClr val="bg1"/>
                </a:solidFill>
                <a:latin typeface="Times New Roman" panose="02020603050405020304" pitchFamily="18" charset="0"/>
                <a:cs typeface="Times New Roman" panose="02020603050405020304" pitchFamily="18" charset="0"/>
              </a:rPr>
              <a:t>.</a:t>
            </a:r>
          </a:p>
        </p:txBody>
      </p:sp>
      <p:sp>
        <p:nvSpPr>
          <p:cNvPr id="23" name="TextBox 22">
            <a:extLst>
              <a:ext uri="{FF2B5EF4-FFF2-40B4-BE49-F238E27FC236}">
                <a16:creationId xmlns:a16="http://schemas.microsoft.com/office/drawing/2014/main" id="{B0BCE132-CCF7-9361-4D6B-E874260D6350}"/>
              </a:ext>
            </a:extLst>
          </p:cNvPr>
          <p:cNvSpPr txBox="1"/>
          <p:nvPr/>
        </p:nvSpPr>
        <p:spPr>
          <a:xfrm>
            <a:off x="671344" y="3053993"/>
            <a:ext cx="4402836" cy="58477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All offices are different: no one-size fits all solution.</a:t>
            </a:r>
          </a:p>
        </p:txBody>
      </p:sp>
      <p:sp>
        <p:nvSpPr>
          <p:cNvPr id="24" name="TextBox 23">
            <a:extLst>
              <a:ext uri="{FF2B5EF4-FFF2-40B4-BE49-F238E27FC236}">
                <a16:creationId xmlns:a16="http://schemas.microsoft.com/office/drawing/2014/main" id="{DB91404B-E1B7-0BC8-8B68-130B7F894E44}"/>
              </a:ext>
            </a:extLst>
          </p:cNvPr>
          <p:cNvSpPr txBox="1"/>
          <p:nvPr/>
        </p:nvSpPr>
        <p:spPr>
          <a:xfrm>
            <a:off x="671344" y="4274918"/>
            <a:ext cx="4402836" cy="58477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Office vacancies have increased to an all-time high (</a:t>
            </a:r>
            <a:r>
              <a:rPr lang="en-US" sz="1600" b="1" dirty="0">
                <a:latin typeface="Times New Roman" panose="02020603050405020304" pitchFamily="18" charset="0"/>
                <a:cs typeface="Times New Roman" panose="02020603050405020304" pitchFamily="18" charset="0"/>
              </a:rPr>
              <a:t>20% in Toronto in 2023). </a:t>
            </a:r>
            <a:endParaRPr lang="en-US"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F2373FE-18EF-C83B-A249-C55727B8E517}"/>
              </a:ext>
            </a:extLst>
          </p:cNvPr>
          <p:cNvSpPr txBox="1"/>
          <p:nvPr/>
        </p:nvSpPr>
        <p:spPr>
          <a:xfrm>
            <a:off x="7110897" y="1821162"/>
            <a:ext cx="4402836" cy="58477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Prioritize optimizing resource-use</a:t>
            </a:r>
            <a:r>
              <a:rPr lang="en-US" sz="1600" b="1" dirty="0">
                <a:latin typeface="Times New Roman" panose="02020603050405020304" pitchFamily="18" charset="0"/>
                <a:cs typeface="Times New Roman" panose="02020603050405020304" pitchFamily="18" charset="0"/>
              </a:rPr>
              <a:t> existing building stock</a:t>
            </a:r>
            <a:r>
              <a:rPr lang="en-US" sz="1600" dirty="0">
                <a:latin typeface="Times New Roman" panose="02020603050405020304" pitchFamily="18" charset="0"/>
                <a:cs typeface="Times New Roman" panose="02020603050405020304" pitchFamily="18" charset="0"/>
              </a:rPr>
              <a:t> (often overlooked)</a:t>
            </a:r>
          </a:p>
        </p:txBody>
      </p:sp>
      <p:sp>
        <p:nvSpPr>
          <p:cNvPr id="26" name="TextBox 25">
            <a:extLst>
              <a:ext uri="{FF2B5EF4-FFF2-40B4-BE49-F238E27FC236}">
                <a16:creationId xmlns:a16="http://schemas.microsoft.com/office/drawing/2014/main" id="{2B2083B5-4353-E755-EE94-55D1F5830AC0}"/>
              </a:ext>
            </a:extLst>
          </p:cNvPr>
          <p:cNvSpPr txBox="1"/>
          <p:nvPr/>
        </p:nvSpPr>
        <p:spPr>
          <a:xfrm>
            <a:off x="6813630" y="2920732"/>
            <a:ext cx="4879048" cy="830997"/>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Consider real and internal data sources to best use resources </a:t>
            </a:r>
            <a:r>
              <a:rPr lang="en-US" sz="1600" b="1" dirty="0">
                <a:latin typeface="Times New Roman" panose="02020603050405020304" pitchFamily="18" charset="0"/>
                <a:cs typeface="Times New Roman" panose="02020603050405020304" pitchFamily="18" charset="0"/>
              </a:rPr>
              <a:t>specific to each building via automated workflows.</a:t>
            </a:r>
            <a:r>
              <a:rPr lang="en-US" sz="1600" dirty="0">
                <a:latin typeface="Times New Roman" panose="02020603050405020304" pitchFamily="18" charset="0"/>
                <a:cs typeface="Times New Roman" panose="02020603050405020304" pitchFamily="18" charset="0"/>
              </a:rPr>
              <a:t> </a:t>
            </a:r>
          </a:p>
        </p:txBody>
      </p:sp>
      <p:sp>
        <p:nvSpPr>
          <p:cNvPr id="27" name="TextBox 26">
            <a:extLst>
              <a:ext uri="{FF2B5EF4-FFF2-40B4-BE49-F238E27FC236}">
                <a16:creationId xmlns:a16="http://schemas.microsoft.com/office/drawing/2014/main" id="{1E6C983E-6A76-7A49-2EF6-B6CDDA0DA89B}"/>
              </a:ext>
            </a:extLst>
          </p:cNvPr>
          <p:cNvSpPr txBox="1"/>
          <p:nvPr/>
        </p:nvSpPr>
        <p:spPr>
          <a:xfrm>
            <a:off x="6929012" y="4250871"/>
            <a:ext cx="4700103" cy="58477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Facilitate </a:t>
            </a:r>
            <a:r>
              <a:rPr lang="en-US" sz="1600" b="1" dirty="0">
                <a:latin typeface="Times New Roman" panose="02020603050405020304" pitchFamily="18" charset="0"/>
                <a:cs typeface="Times New Roman" panose="02020603050405020304" pitchFamily="18" charset="0"/>
              </a:rPr>
              <a:t>compliance</a:t>
            </a:r>
            <a:r>
              <a:rPr lang="en-US" sz="1600" dirty="0">
                <a:latin typeface="Times New Roman" panose="02020603050405020304" pitchFamily="18" charset="0"/>
                <a:cs typeface="Times New Roman" panose="02020603050405020304" pitchFamily="18" charset="0"/>
              </a:rPr>
              <a:t> with regulation and promoting </a:t>
            </a:r>
            <a:r>
              <a:rPr lang="en-US" sz="1600" b="1" dirty="0">
                <a:latin typeface="Times New Roman" panose="02020603050405020304" pitchFamily="18" charset="0"/>
                <a:cs typeface="Times New Roman" panose="02020603050405020304" pitchFamily="18" charset="0"/>
              </a:rPr>
              <a:t>ESG</a:t>
            </a:r>
            <a:r>
              <a:rPr lang="en-US" sz="1600" dirty="0">
                <a:latin typeface="Times New Roman" panose="02020603050405020304" pitchFamily="18" charset="0"/>
                <a:cs typeface="Times New Roman" panose="02020603050405020304" pitchFamily="18" charset="0"/>
              </a:rPr>
              <a:t> makes offices </a:t>
            </a:r>
            <a:r>
              <a:rPr lang="en-US" sz="1600" b="1" dirty="0">
                <a:latin typeface="Times New Roman" panose="02020603050405020304" pitchFamily="18" charset="0"/>
                <a:cs typeface="Times New Roman" panose="02020603050405020304" pitchFamily="18" charset="0"/>
              </a:rPr>
              <a:t>more attractive for leasing</a:t>
            </a:r>
            <a:r>
              <a:rPr lang="en-US" sz="1600" dirty="0">
                <a:latin typeface="Times New Roman" panose="02020603050405020304" pitchFamily="18" charset="0"/>
                <a:cs typeface="Times New Roman" panose="02020603050405020304" pitchFamily="18" charset="0"/>
              </a:rPr>
              <a:t>.  </a:t>
            </a:r>
          </a:p>
        </p:txBody>
      </p:sp>
      <p:pic>
        <p:nvPicPr>
          <p:cNvPr id="28" name="Graphic 27" descr="Coins with solid fill">
            <a:extLst>
              <a:ext uri="{FF2B5EF4-FFF2-40B4-BE49-F238E27FC236}">
                <a16:creationId xmlns:a16="http://schemas.microsoft.com/office/drawing/2014/main" id="{0A98DBBB-8A3C-9DFE-533C-73206FF8D6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8714" y="4077135"/>
            <a:ext cx="914400" cy="914400"/>
          </a:xfrm>
          <a:prstGeom prst="rect">
            <a:avLst/>
          </a:prstGeom>
        </p:spPr>
      </p:pic>
    </p:spTree>
    <p:extLst>
      <p:ext uri="{BB962C8B-B14F-4D97-AF65-F5344CB8AC3E}">
        <p14:creationId xmlns:p14="http://schemas.microsoft.com/office/powerpoint/2010/main" val="79477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3" name="Google Shape;159;p3">
            <a:extLst>
              <a:ext uri="{FF2B5EF4-FFF2-40B4-BE49-F238E27FC236}">
                <a16:creationId xmlns:a16="http://schemas.microsoft.com/office/drawing/2014/main" id="{4BDC9086-BCD1-EEEC-AD96-8E049DBA86CE}"/>
              </a:ext>
            </a:extLst>
          </p:cNvPr>
          <p:cNvSpPr txBox="1">
            <a:spLocks/>
          </p:cNvSpPr>
          <p:nvPr/>
        </p:nvSpPr>
        <p:spPr>
          <a:xfrm>
            <a:off x="284744" y="208536"/>
            <a:ext cx="11011676" cy="30653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r>
              <a:rPr lang="en-US" sz="2000" b="1" dirty="0">
                <a:latin typeface="Times New Roman" panose="02020603050405020304" pitchFamily="18" charset="0"/>
                <a:cs typeface="Times New Roman" panose="02020603050405020304" pitchFamily="18" charset="0"/>
              </a:rPr>
              <a:t>Current industry workflows are not optimized.</a:t>
            </a:r>
          </a:p>
        </p:txBody>
      </p:sp>
      <p:sp>
        <p:nvSpPr>
          <p:cNvPr id="5" name="Google Shape;160;p3">
            <a:extLst>
              <a:ext uri="{FF2B5EF4-FFF2-40B4-BE49-F238E27FC236}">
                <a16:creationId xmlns:a16="http://schemas.microsoft.com/office/drawing/2014/main" id="{1DD0D432-584B-D752-191C-88D080EAB7C4}"/>
              </a:ext>
            </a:extLst>
          </p:cNvPr>
          <p:cNvSpPr txBox="1">
            <a:spLocks/>
          </p:cNvSpPr>
          <p:nvPr/>
        </p:nvSpPr>
        <p:spPr>
          <a:xfrm>
            <a:off x="284744" y="515074"/>
            <a:ext cx="10423896" cy="2446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Current Industry Options</a:t>
            </a:r>
          </a:p>
        </p:txBody>
      </p:sp>
      <p:pic>
        <p:nvPicPr>
          <p:cNvPr id="18" name="Picture 17">
            <a:extLst>
              <a:ext uri="{FF2B5EF4-FFF2-40B4-BE49-F238E27FC236}">
                <a16:creationId xmlns:a16="http://schemas.microsoft.com/office/drawing/2014/main" id="{FF32D16D-EDAB-2F11-FCDE-95AB3F930168}"/>
              </a:ext>
            </a:extLst>
          </p:cNvPr>
          <p:cNvPicPr>
            <a:picLocks noChangeAspect="1"/>
          </p:cNvPicPr>
          <p:nvPr/>
        </p:nvPicPr>
        <p:blipFill>
          <a:blip r:embed="rId3"/>
          <a:stretch>
            <a:fillRect/>
          </a:stretch>
        </p:blipFill>
        <p:spPr>
          <a:xfrm>
            <a:off x="7292553" y="942963"/>
            <a:ext cx="4223797" cy="5073178"/>
          </a:xfrm>
          <a:prstGeom prst="rect">
            <a:avLst/>
          </a:prstGeom>
        </p:spPr>
      </p:pic>
      <p:sp>
        <p:nvSpPr>
          <p:cNvPr id="19" name="Google Shape;172;p4">
            <a:extLst>
              <a:ext uri="{FF2B5EF4-FFF2-40B4-BE49-F238E27FC236}">
                <a16:creationId xmlns:a16="http://schemas.microsoft.com/office/drawing/2014/main" id="{88F78670-3F63-677E-0074-804CE020A511}"/>
              </a:ext>
            </a:extLst>
          </p:cNvPr>
          <p:cNvSpPr/>
          <p:nvPr/>
        </p:nvSpPr>
        <p:spPr>
          <a:xfrm>
            <a:off x="284743" y="942963"/>
            <a:ext cx="6279685" cy="621660"/>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err="1">
                <a:solidFill>
                  <a:schemeClr val="lt1"/>
                </a:solidFill>
                <a:latin typeface="Times New Roman" panose="02020603050405020304" pitchFamily="18" charset="0"/>
                <a:ea typeface="Avenir"/>
                <a:cs typeface="Times New Roman" panose="02020603050405020304" pitchFamily="18" charset="0"/>
                <a:sym typeface="Avenir"/>
              </a:rPr>
              <a:t>EnergyPlus</a:t>
            </a:r>
            <a:r>
              <a:rPr lang="en-US" sz="1800" b="1" dirty="0">
                <a:solidFill>
                  <a:schemeClr val="lt1"/>
                </a:solidFill>
                <a:latin typeface="Times New Roman" panose="02020603050405020304" pitchFamily="18" charset="0"/>
                <a:ea typeface="Avenir"/>
                <a:cs typeface="Times New Roman" panose="02020603050405020304" pitchFamily="18" charset="0"/>
                <a:sym typeface="Avenir"/>
              </a:rPr>
              <a:t> (EP) – enabling Energy Optimization with data</a:t>
            </a:r>
          </a:p>
        </p:txBody>
      </p:sp>
      <p:sp>
        <p:nvSpPr>
          <p:cNvPr id="2" name="TextBox 1">
            <a:extLst>
              <a:ext uri="{FF2B5EF4-FFF2-40B4-BE49-F238E27FC236}">
                <a16:creationId xmlns:a16="http://schemas.microsoft.com/office/drawing/2014/main" id="{338838BD-B1A5-7B7A-2944-3F83AF42735E}"/>
              </a:ext>
            </a:extLst>
          </p:cNvPr>
          <p:cNvSpPr txBox="1"/>
          <p:nvPr/>
        </p:nvSpPr>
        <p:spPr>
          <a:xfrm>
            <a:off x="691094" y="1758862"/>
            <a:ext cx="1228221"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Data Inputs</a:t>
            </a:r>
          </a:p>
        </p:txBody>
      </p:sp>
      <p:sp>
        <p:nvSpPr>
          <p:cNvPr id="23" name="Rectangle 22">
            <a:extLst>
              <a:ext uri="{FF2B5EF4-FFF2-40B4-BE49-F238E27FC236}">
                <a16:creationId xmlns:a16="http://schemas.microsoft.com/office/drawing/2014/main" id="{F1B79A2C-10AC-EA7A-E458-507433D8260E}"/>
              </a:ext>
            </a:extLst>
          </p:cNvPr>
          <p:cNvSpPr/>
          <p:nvPr/>
        </p:nvSpPr>
        <p:spPr>
          <a:xfrm>
            <a:off x="2310427" y="2127153"/>
            <a:ext cx="2196260" cy="156345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BA3B2C-92E0-EE4D-5C15-AA8D76517046}"/>
              </a:ext>
            </a:extLst>
          </p:cNvPr>
          <p:cNvSpPr/>
          <p:nvPr/>
        </p:nvSpPr>
        <p:spPr>
          <a:xfrm>
            <a:off x="539015" y="2129746"/>
            <a:ext cx="1532381" cy="153571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7161E8-5C8F-ED8C-41B5-DBBA0D893E94}"/>
              </a:ext>
            </a:extLst>
          </p:cNvPr>
          <p:cNvSpPr txBox="1"/>
          <p:nvPr/>
        </p:nvSpPr>
        <p:spPr>
          <a:xfrm>
            <a:off x="2758909" y="1746125"/>
            <a:ext cx="140368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Data Outputs</a:t>
            </a:r>
          </a:p>
        </p:txBody>
      </p:sp>
      <p:sp>
        <p:nvSpPr>
          <p:cNvPr id="6" name="TextBox 5">
            <a:extLst>
              <a:ext uri="{FF2B5EF4-FFF2-40B4-BE49-F238E27FC236}">
                <a16:creationId xmlns:a16="http://schemas.microsoft.com/office/drawing/2014/main" id="{047BAF2B-E50D-040C-2CF3-46DB3B74B9B9}"/>
              </a:ext>
            </a:extLst>
          </p:cNvPr>
          <p:cNvSpPr txBox="1"/>
          <p:nvPr/>
        </p:nvSpPr>
        <p:spPr>
          <a:xfrm>
            <a:off x="602425" y="2173615"/>
            <a:ext cx="1468971"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Building Dimensions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Appliance info</a:t>
            </a:r>
          </a:p>
        </p:txBody>
      </p:sp>
      <p:sp>
        <p:nvSpPr>
          <p:cNvPr id="7" name="TextBox 6">
            <a:extLst>
              <a:ext uri="{FF2B5EF4-FFF2-40B4-BE49-F238E27FC236}">
                <a16:creationId xmlns:a16="http://schemas.microsoft.com/office/drawing/2014/main" id="{A618E03F-395D-8A95-A139-BBAC7EDF28CA}"/>
              </a:ext>
            </a:extLst>
          </p:cNvPr>
          <p:cNvSpPr txBox="1"/>
          <p:nvPr/>
        </p:nvSpPr>
        <p:spPr>
          <a:xfrm>
            <a:off x="2310426" y="2130760"/>
            <a:ext cx="2300647"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Building and equipment (HVACs, </a:t>
            </a:r>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 energy usage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Zone heating energy data</a:t>
            </a:r>
          </a:p>
        </p:txBody>
      </p:sp>
      <p:sp>
        <p:nvSpPr>
          <p:cNvPr id="8" name="TextBox 7">
            <a:extLst>
              <a:ext uri="{FF2B5EF4-FFF2-40B4-BE49-F238E27FC236}">
                <a16:creationId xmlns:a16="http://schemas.microsoft.com/office/drawing/2014/main" id="{8C8A1328-6BE4-EEDA-1C8A-8ED65A48F7F4}"/>
              </a:ext>
            </a:extLst>
          </p:cNvPr>
          <p:cNvSpPr txBox="1"/>
          <p:nvPr/>
        </p:nvSpPr>
        <p:spPr>
          <a:xfrm>
            <a:off x="418056" y="3967871"/>
            <a:ext cx="6146372" cy="338554"/>
          </a:xfrm>
          <a:prstGeom prst="rect">
            <a:avLst/>
          </a:prstGeom>
          <a:solidFill>
            <a:srgbClr val="212F29"/>
          </a:solidFill>
        </p:spPr>
        <p:txBody>
          <a:bodyPr wrap="square" rtlCol="0">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However, </a:t>
            </a:r>
            <a:r>
              <a:rPr lang="en-US" sz="1600" b="1" dirty="0" err="1">
                <a:solidFill>
                  <a:schemeClr val="bg1"/>
                </a:solidFill>
                <a:latin typeface="Times New Roman" panose="02020603050405020304" pitchFamily="18" charset="0"/>
                <a:cs typeface="Times New Roman" panose="02020603050405020304" pitchFamily="18" charset="0"/>
              </a:rPr>
              <a:t>EnergyPlus</a:t>
            </a:r>
            <a:r>
              <a:rPr lang="en-US" sz="1600" b="1" dirty="0">
                <a:solidFill>
                  <a:schemeClr val="bg1"/>
                </a:solidFill>
                <a:latin typeface="Times New Roman" panose="02020603050405020304" pitchFamily="18" charset="0"/>
                <a:cs typeface="Times New Roman" panose="02020603050405020304" pitchFamily="18" charset="0"/>
              </a:rPr>
              <a:t> is difficult to use.</a:t>
            </a:r>
          </a:p>
        </p:txBody>
      </p:sp>
      <p:pic>
        <p:nvPicPr>
          <p:cNvPr id="10" name="Picture 9">
            <a:extLst>
              <a:ext uri="{FF2B5EF4-FFF2-40B4-BE49-F238E27FC236}">
                <a16:creationId xmlns:a16="http://schemas.microsoft.com/office/drawing/2014/main" id="{324F4923-1997-49E5-B45D-22CF60EF0460}"/>
              </a:ext>
            </a:extLst>
          </p:cNvPr>
          <p:cNvPicPr>
            <a:picLocks noChangeAspect="1"/>
          </p:cNvPicPr>
          <p:nvPr/>
        </p:nvPicPr>
        <p:blipFill>
          <a:blip r:embed="rId4"/>
          <a:stretch>
            <a:fillRect/>
          </a:stretch>
        </p:blipFill>
        <p:spPr>
          <a:xfrm>
            <a:off x="746511" y="4709640"/>
            <a:ext cx="344960" cy="344960"/>
          </a:xfrm>
          <a:prstGeom prst="rect">
            <a:avLst/>
          </a:prstGeom>
        </p:spPr>
      </p:pic>
      <p:pic>
        <p:nvPicPr>
          <p:cNvPr id="11" name="Picture 10">
            <a:extLst>
              <a:ext uri="{FF2B5EF4-FFF2-40B4-BE49-F238E27FC236}">
                <a16:creationId xmlns:a16="http://schemas.microsoft.com/office/drawing/2014/main" id="{96E29B67-C241-B1F7-FA17-DEC39212734A}"/>
              </a:ext>
            </a:extLst>
          </p:cNvPr>
          <p:cNvPicPr>
            <a:picLocks noChangeAspect="1"/>
          </p:cNvPicPr>
          <p:nvPr/>
        </p:nvPicPr>
        <p:blipFill>
          <a:blip r:embed="rId4"/>
          <a:stretch>
            <a:fillRect/>
          </a:stretch>
        </p:blipFill>
        <p:spPr>
          <a:xfrm>
            <a:off x="746511" y="5513576"/>
            <a:ext cx="344960" cy="344960"/>
          </a:xfrm>
          <a:prstGeom prst="rect">
            <a:avLst/>
          </a:prstGeom>
        </p:spPr>
      </p:pic>
      <p:pic>
        <p:nvPicPr>
          <p:cNvPr id="12" name="Picture 11">
            <a:extLst>
              <a:ext uri="{FF2B5EF4-FFF2-40B4-BE49-F238E27FC236}">
                <a16:creationId xmlns:a16="http://schemas.microsoft.com/office/drawing/2014/main" id="{9CEE6DE9-FB46-E456-B144-DE2428AF599B}"/>
              </a:ext>
            </a:extLst>
          </p:cNvPr>
          <p:cNvPicPr>
            <a:picLocks noChangeAspect="1"/>
          </p:cNvPicPr>
          <p:nvPr/>
        </p:nvPicPr>
        <p:blipFill>
          <a:blip r:embed="rId4"/>
          <a:stretch>
            <a:fillRect/>
          </a:stretch>
        </p:blipFill>
        <p:spPr>
          <a:xfrm>
            <a:off x="3821542" y="4706717"/>
            <a:ext cx="344960" cy="344960"/>
          </a:xfrm>
          <a:prstGeom prst="rect">
            <a:avLst/>
          </a:prstGeom>
        </p:spPr>
      </p:pic>
      <p:pic>
        <p:nvPicPr>
          <p:cNvPr id="13" name="Picture 12">
            <a:extLst>
              <a:ext uri="{FF2B5EF4-FFF2-40B4-BE49-F238E27FC236}">
                <a16:creationId xmlns:a16="http://schemas.microsoft.com/office/drawing/2014/main" id="{A3095B93-9D96-3AFD-3439-6BC356D0E3BB}"/>
              </a:ext>
            </a:extLst>
          </p:cNvPr>
          <p:cNvPicPr>
            <a:picLocks noChangeAspect="1"/>
          </p:cNvPicPr>
          <p:nvPr/>
        </p:nvPicPr>
        <p:blipFill>
          <a:blip r:embed="rId4"/>
          <a:stretch>
            <a:fillRect/>
          </a:stretch>
        </p:blipFill>
        <p:spPr>
          <a:xfrm>
            <a:off x="3840330" y="5537476"/>
            <a:ext cx="344960" cy="344960"/>
          </a:xfrm>
          <a:prstGeom prst="rect">
            <a:avLst/>
          </a:prstGeom>
        </p:spPr>
      </p:pic>
      <p:sp>
        <p:nvSpPr>
          <p:cNvPr id="14" name="TextBox 13">
            <a:extLst>
              <a:ext uri="{FF2B5EF4-FFF2-40B4-BE49-F238E27FC236}">
                <a16:creationId xmlns:a16="http://schemas.microsoft.com/office/drawing/2014/main" id="{AD5A5DB3-CCBD-176A-7C24-71D3A97EA9AD}"/>
              </a:ext>
            </a:extLst>
          </p:cNvPr>
          <p:cNvSpPr txBox="1"/>
          <p:nvPr/>
        </p:nvSpPr>
        <p:spPr>
          <a:xfrm>
            <a:off x="4241235" y="4610493"/>
            <a:ext cx="2606747"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Need to understand Outputs to create insightful Outcomes</a:t>
            </a:r>
          </a:p>
        </p:txBody>
      </p:sp>
      <p:sp>
        <p:nvSpPr>
          <p:cNvPr id="15" name="TextBox 14">
            <a:extLst>
              <a:ext uri="{FF2B5EF4-FFF2-40B4-BE49-F238E27FC236}">
                <a16:creationId xmlns:a16="http://schemas.microsoft.com/office/drawing/2014/main" id="{2138231C-96E2-D70C-9173-9FB594272E51}"/>
              </a:ext>
            </a:extLst>
          </p:cNvPr>
          <p:cNvSpPr txBox="1"/>
          <p:nvPr/>
        </p:nvSpPr>
        <p:spPr>
          <a:xfrm>
            <a:off x="1211957" y="4608838"/>
            <a:ext cx="2560994"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Need to understand building blueprints to create Inputs</a:t>
            </a:r>
          </a:p>
        </p:txBody>
      </p:sp>
      <p:sp>
        <p:nvSpPr>
          <p:cNvPr id="16" name="TextBox 15">
            <a:extLst>
              <a:ext uri="{FF2B5EF4-FFF2-40B4-BE49-F238E27FC236}">
                <a16:creationId xmlns:a16="http://schemas.microsoft.com/office/drawing/2014/main" id="{3B37BC26-3D5C-7A6C-2028-6CCCD146C6B9}"/>
              </a:ext>
            </a:extLst>
          </p:cNvPr>
          <p:cNvSpPr txBox="1"/>
          <p:nvPr/>
        </p:nvSpPr>
        <p:spPr>
          <a:xfrm>
            <a:off x="1211957" y="5417568"/>
            <a:ext cx="2349539"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Hard to interpret results, limited talent to consult</a:t>
            </a:r>
          </a:p>
        </p:txBody>
      </p:sp>
      <p:sp>
        <p:nvSpPr>
          <p:cNvPr id="17" name="TextBox 16">
            <a:extLst>
              <a:ext uri="{FF2B5EF4-FFF2-40B4-BE49-F238E27FC236}">
                <a16:creationId xmlns:a16="http://schemas.microsoft.com/office/drawing/2014/main" id="{2A006ADD-7948-4C70-1D94-E459C6652556}"/>
              </a:ext>
            </a:extLst>
          </p:cNvPr>
          <p:cNvSpPr txBox="1"/>
          <p:nvPr/>
        </p:nvSpPr>
        <p:spPr>
          <a:xfrm>
            <a:off x="4286969" y="5506980"/>
            <a:ext cx="300293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Time-consuming; unintuitive</a:t>
            </a:r>
          </a:p>
        </p:txBody>
      </p:sp>
      <p:sp>
        <p:nvSpPr>
          <p:cNvPr id="24" name="Triangle 23">
            <a:extLst>
              <a:ext uri="{FF2B5EF4-FFF2-40B4-BE49-F238E27FC236}">
                <a16:creationId xmlns:a16="http://schemas.microsoft.com/office/drawing/2014/main" id="{63D4B3AD-DE8E-F818-FAFC-A1A1BF5B871E}"/>
              </a:ext>
            </a:extLst>
          </p:cNvPr>
          <p:cNvSpPr/>
          <p:nvPr/>
        </p:nvSpPr>
        <p:spPr>
          <a:xfrm rot="5400000">
            <a:off x="2009166" y="2830919"/>
            <a:ext cx="363490" cy="112211"/>
          </a:xfrm>
          <a:prstGeom prst="triangle">
            <a:avLst/>
          </a:prstGeom>
          <a:solidFill>
            <a:srgbClr val="00E1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0FC704-0518-A4E6-FB03-03D82555CE54}"/>
              </a:ext>
            </a:extLst>
          </p:cNvPr>
          <p:cNvSpPr/>
          <p:nvPr/>
        </p:nvSpPr>
        <p:spPr>
          <a:xfrm>
            <a:off x="4745718" y="2127153"/>
            <a:ext cx="1845056" cy="156345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435D350-4AFC-D453-F3D8-CF9648B1A627}"/>
              </a:ext>
            </a:extLst>
          </p:cNvPr>
          <p:cNvSpPr txBox="1"/>
          <p:nvPr/>
        </p:nvSpPr>
        <p:spPr>
          <a:xfrm>
            <a:off x="4785938" y="2173615"/>
            <a:ext cx="1762939"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Track energy usage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Simulate new designs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Retrofit testing </a:t>
            </a:r>
          </a:p>
        </p:txBody>
      </p:sp>
      <p:sp>
        <p:nvSpPr>
          <p:cNvPr id="27" name="TextBox 26">
            <a:extLst>
              <a:ext uri="{FF2B5EF4-FFF2-40B4-BE49-F238E27FC236}">
                <a16:creationId xmlns:a16="http://schemas.microsoft.com/office/drawing/2014/main" id="{9068C524-8568-95BB-649E-495A52BBB4F4}"/>
              </a:ext>
            </a:extLst>
          </p:cNvPr>
          <p:cNvSpPr txBox="1"/>
          <p:nvPr/>
        </p:nvSpPr>
        <p:spPr>
          <a:xfrm>
            <a:off x="4818482" y="1751292"/>
            <a:ext cx="1532381"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Outcomes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4"/>
          <p:cNvSpPr/>
          <p:nvPr/>
        </p:nvSpPr>
        <p:spPr>
          <a:xfrm>
            <a:off x="729938" y="3114266"/>
            <a:ext cx="3240584" cy="621660"/>
          </a:xfrm>
          <a:prstGeom prst="rect">
            <a:avLst/>
          </a:prstGeom>
          <a:solidFill>
            <a:srgbClr val="02614E"/>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lt1"/>
                </a:solidFill>
                <a:latin typeface="Times New Roman" panose="02020603050405020304" pitchFamily="18" charset="0"/>
                <a:ea typeface="Avenir"/>
                <a:cs typeface="Times New Roman" panose="02020603050405020304" pitchFamily="18" charset="0"/>
                <a:sym typeface="Avenir"/>
              </a:rPr>
              <a:t>Building Owners/Managers</a:t>
            </a:r>
          </a:p>
        </p:txBody>
      </p:sp>
      <p:sp>
        <p:nvSpPr>
          <p:cNvPr id="173" name="Google Shape;173;p4"/>
          <p:cNvSpPr txBox="1"/>
          <p:nvPr/>
        </p:nvSpPr>
        <p:spPr>
          <a:xfrm>
            <a:off x="729938" y="3913171"/>
            <a:ext cx="3240584" cy="1815841"/>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rgbClr val="000000"/>
              </a:buClr>
              <a:buSzPts val="1400"/>
            </a:pPr>
            <a:r>
              <a:rPr lang="en-US" sz="1600" dirty="0">
                <a:solidFill>
                  <a:srgbClr val="000000"/>
                </a:solidFill>
                <a:latin typeface="Times New Roman" panose="02020603050405020304" pitchFamily="18" charset="0"/>
                <a:ea typeface="Avenir"/>
                <a:cs typeface="Times New Roman" panose="02020603050405020304" pitchFamily="18" charset="0"/>
                <a:sym typeface="Avenir"/>
              </a:rPr>
              <a:t>Our customer currently only have two choices to receive actionable data-based insights to optimize their buildings. </a:t>
            </a:r>
          </a:p>
          <a:p>
            <a:pPr marR="0" lvl="0" algn="ctr" rtl="0">
              <a:spcBef>
                <a:spcPts val="0"/>
              </a:spcBef>
              <a:spcAft>
                <a:spcPts val="0"/>
              </a:spcAft>
              <a:buClr>
                <a:srgbClr val="000000"/>
              </a:buClr>
              <a:buSzPts val="1400"/>
            </a:pPr>
            <a:endParaRPr lang="en-US" sz="1600" i="0" u="none" strike="noStrike" cap="none" dirty="0">
              <a:latin typeface="Times New Roman" panose="02020603050405020304" pitchFamily="18" charset="0"/>
              <a:ea typeface="Avenir"/>
              <a:cs typeface="Times New Roman" panose="02020603050405020304" pitchFamily="18" charset="0"/>
              <a:sym typeface="Avenir"/>
            </a:endParaRPr>
          </a:p>
          <a:p>
            <a:pPr marR="0" lvl="0" algn="ctr" rtl="0">
              <a:spcBef>
                <a:spcPts val="0"/>
              </a:spcBef>
              <a:spcAft>
                <a:spcPts val="0"/>
              </a:spcAft>
              <a:buClr>
                <a:srgbClr val="000000"/>
              </a:buClr>
              <a:buSzPts val="1400"/>
            </a:pPr>
            <a:r>
              <a:rPr lang="en-US" sz="1600" b="1" dirty="0">
                <a:solidFill>
                  <a:srgbClr val="000000"/>
                </a:solidFill>
                <a:latin typeface="Times New Roman" panose="02020603050405020304" pitchFamily="18" charset="0"/>
                <a:ea typeface="Avenir"/>
                <a:cs typeface="Times New Roman" panose="02020603050405020304" pitchFamily="18" charset="0"/>
                <a:sym typeface="Avenir"/>
              </a:rPr>
              <a:t>Both are costly, cumbersome, and capital-intensive.</a:t>
            </a:r>
            <a:endParaRPr lang="en-US" sz="1600" b="1" i="0" u="none" strike="noStrike" cap="none" dirty="0">
              <a:solidFill>
                <a:srgbClr val="000000"/>
              </a:solidFill>
              <a:latin typeface="Times New Roman" panose="02020603050405020304" pitchFamily="18" charset="0"/>
              <a:ea typeface="Avenir"/>
              <a:cs typeface="Times New Roman" panose="02020603050405020304" pitchFamily="18" charset="0"/>
              <a:sym typeface="Avenir"/>
            </a:endParaRPr>
          </a:p>
        </p:txBody>
      </p:sp>
      <p:grpSp>
        <p:nvGrpSpPr>
          <p:cNvPr id="174" name="Google Shape;174;p4"/>
          <p:cNvGrpSpPr/>
          <p:nvPr/>
        </p:nvGrpSpPr>
        <p:grpSpPr>
          <a:xfrm>
            <a:off x="4754307" y="1065078"/>
            <a:ext cx="6928104" cy="2282554"/>
            <a:chOff x="4754307" y="1065078"/>
            <a:chExt cx="6928104" cy="2282554"/>
          </a:xfrm>
        </p:grpSpPr>
        <p:sp>
          <p:nvSpPr>
            <p:cNvPr id="175" name="Google Shape;175;p4"/>
            <p:cNvSpPr/>
            <p:nvPr/>
          </p:nvSpPr>
          <p:spPr>
            <a:xfrm>
              <a:off x="4754307" y="1065078"/>
              <a:ext cx="6928104" cy="2282554"/>
            </a:xfrm>
            <a:prstGeom prst="rect">
              <a:avLst/>
            </a:prstGeom>
            <a:solidFill>
              <a:srgbClr val="02614E">
                <a:alpha val="50000"/>
              </a:srgbClr>
            </a:solidFill>
            <a:ln>
              <a:noFill/>
            </a:ln>
          </p:spPr>
          <p:txBody>
            <a:bodyPr spcFirstLastPara="1" wrap="square" lIns="1656000" tIns="576000" rIns="91425" bIns="45700"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Avenir"/>
                <a:cs typeface="Times New Roman" panose="02020603050405020304" pitchFamily="18" charset="0"/>
                <a:sym typeface="Avenir"/>
              </a:endParaRPr>
            </a:p>
          </p:txBody>
        </p:sp>
        <p:sp>
          <p:nvSpPr>
            <p:cNvPr id="176" name="Google Shape;176;p4"/>
            <p:cNvSpPr/>
            <p:nvPr/>
          </p:nvSpPr>
          <p:spPr>
            <a:xfrm>
              <a:off x="5028346" y="1585386"/>
              <a:ext cx="1248100" cy="124810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77" name="Google Shape;177;p4"/>
            <p:cNvSpPr/>
            <p:nvPr/>
          </p:nvSpPr>
          <p:spPr>
            <a:xfrm>
              <a:off x="6408193" y="1188248"/>
              <a:ext cx="5102135" cy="31083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212F29"/>
                  </a:solidFill>
                  <a:latin typeface="Times New Roman" panose="02020603050405020304" pitchFamily="18" charset="0"/>
                  <a:ea typeface="Avenir"/>
                  <a:cs typeface="Times New Roman" panose="02020603050405020304" pitchFamily="18" charset="0"/>
                  <a:sym typeface="Avenir"/>
                </a:rPr>
                <a:t>1. Learn the software themselves</a:t>
              </a:r>
              <a:endParaRPr sz="1800" dirty="0">
                <a:solidFill>
                  <a:srgbClr val="212F29"/>
                </a:solidFill>
                <a:latin typeface="Times New Roman" panose="02020603050405020304" pitchFamily="18" charset="0"/>
                <a:ea typeface="Avenir"/>
                <a:cs typeface="Times New Roman" panose="02020603050405020304" pitchFamily="18" charset="0"/>
                <a:sym typeface="Avenir"/>
              </a:endParaRPr>
            </a:p>
          </p:txBody>
        </p:sp>
        <p:grpSp>
          <p:nvGrpSpPr>
            <p:cNvPr id="178" name="Google Shape;178;p4"/>
            <p:cNvGrpSpPr/>
            <p:nvPr/>
          </p:nvGrpSpPr>
          <p:grpSpPr>
            <a:xfrm>
              <a:off x="6500007" y="1657809"/>
              <a:ext cx="4566099" cy="340041"/>
              <a:chOff x="6374912" y="1642958"/>
              <a:chExt cx="4566099" cy="340041"/>
            </a:xfrm>
          </p:grpSpPr>
          <p:sp>
            <p:nvSpPr>
              <p:cNvPr id="180" name="Google Shape;180;p4"/>
              <p:cNvSpPr/>
              <p:nvPr/>
            </p:nvSpPr>
            <p:spPr>
              <a:xfrm>
                <a:off x="6374912" y="1642958"/>
                <a:ext cx="310830" cy="310830"/>
              </a:xfrm>
              <a:prstGeom prst="ellipse">
                <a:avLst/>
              </a:prstGeom>
              <a:solidFill>
                <a:srgbClr val="212F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182" name="Google Shape;182;p4"/>
              <p:cNvSpPr txBox="1"/>
              <p:nvPr/>
            </p:nvSpPr>
            <p:spPr>
              <a:xfrm>
                <a:off x="6745376" y="1644485"/>
                <a:ext cx="419563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panose="02020603050405020304" pitchFamily="18" charset="0"/>
                    <a:ea typeface="Avenir"/>
                    <a:cs typeface="Times New Roman" panose="02020603050405020304" pitchFamily="18" charset="0"/>
                    <a:sym typeface="Avenir"/>
                  </a:rPr>
                  <a:t>Task</a:t>
                </a:r>
                <a:r>
                  <a:rPr lang="en-US" sz="1600" dirty="0">
                    <a:solidFill>
                      <a:schemeClr val="dk1"/>
                    </a:solidFill>
                    <a:latin typeface="Times New Roman" panose="02020603050405020304" pitchFamily="18" charset="0"/>
                    <a:ea typeface="Avenir"/>
                    <a:cs typeface="Times New Roman" panose="02020603050405020304" pitchFamily="18" charset="0"/>
                    <a:sym typeface="Avenir"/>
                  </a:rPr>
                  <a:t>: Study graduate-level material</a:t>
                </a:r>
                <a:endParaRPr sz="1600" dirty="0">
                  <a:latin typeface="Times New Roman" panose="02020603050405020304" pitchFamily="18" charset="0"/>
                  <a:cs typeface="Times New Roman" panose="02020603050405020304" pitchFamily="18" charset="0"/>
                </a:endParaRPr>
              </a:p>
            </p:txBody>
          </p:sp>
        </p:grpSp>
        <p:grpSp>
          <p:nvGrpSpPr>
            <p:cNvPr id="183" name="Google Shape;183;p4"/>
            <p:cNvGrpSpPr/>
            <p:nvPr/>
          </p:nvGrpSpPr>
          <p:grpSpPr>
            <a:xfrm>
              <a:off x="6500007" y="2221871"/>
              <a:ext cx="4208633" cy="338514"/>
              <a:chOff x="6374912" y="2229009"/>
              <a:chExt cx="4208633" cy="338514"/>
            </a:xfrm>
          </p:grpSpPr>
          <p:sp>
            <p:nvSpPr>
              <p:cNvPr id="185" name="Google Shape;185;p4"/>
              <p:cNvSpPr/>
              <p:nvPr/>
            </p:nvSpPr>
            <p:spPr>
              <a:xfrm>
                <a:off x="6374912" y="2229823"/>
                <a:ext cx="310830" cy="310830"/>
              </a:xfrm>
              <a:prstGeom prst="ellipse">
                <a:avLst/>
              </a:prstGeom>
              <a:solidFill>
                <a:srgbClr val="212F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187" name="Google Shape;187;p4"/>
              <p:cNvSpPr txBox="1"/>
              <p:nvPr/>
            </p:nvSpPr>
            <p:spPr>
              <a:xfrm>
                <a:off x="6772878" y="2229009"/>
                <a:ext cx="381066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panose="02020603050405020304" pitchFamily="18" charset="0"/>
                    <a:cs typeface="Times New Roman" panose="02020603050405020304" pitchFamily="18" charset="0"/>
                    <a:sym typeface="Avenir"/>
                  </a:rPr>
                  <a:t>Time</a:t>
                </a:r>
                <a:r>
                  <a:rPr lang="en-US" sz="1600" dirty="0">
                    <a:solidFill>
                      <a:schemeClr val="dk1"/>
                    </a:solidFill>
                    <a:latin typeface="Times New Roman" panose="02020603050405020304" pitchFamily="18" charset="0"/>
                    <a:cs typeface="Times New Roman" panose="02020603050405020304" pitchFamily="18" charset="0"/>
                    <a:sym typeface="Avenir"/>
                  </a:rPr>
                  <a:t>: High</a:t>
                </a:r>
                <a:r>
                  <a:rPr lang="en-US" sz="1600" dirty="0">
                    <a:solidFill>
                      <a:schemeClr val="dk1"/>
                    </a:solidFill>
                    <a:latin typeface="Times New Roman" panose="02020603050405020304" pitchFamily="18" charset="0"/>
                    <a:ea typeface="Avenir"/>
                    <a:cs typeface="Times New Roman" panose="02020603050405020304" pitchFamily="18" charset="0"/>
                    <a:sym typeface="Avenir"/>
                  </a:rPr>
                  <a:t>—</a:t>
                </a:r>
                <a:r>
                  <a:rPr lang="en-US" sz="1600" dirty="0">
                    <a:solidFill>
                      <a:schemeClr val="dk1"/>
                    </a:solidFill>
                    <a:latin typeface="Times New Roman" panose="02020603050405020304" pitchFamily="18" charset="0"/>
                    <a:cs typeface="Times New Roman" panose="02020603050405020304" pitchFamily="18" charset="0"/>
                    <a:sym typeface="Avenir"/>
                  </a:rPr>
                  <a:t>months to years </a:t>
                </a:r>
                <a:endParaRPr sz="1600" dirty="0">
                  <a:latin typeface="Times New Roman" panose="02020603050405020304" pitchFamily="18" charset="0"/>
                  <a:cs typeface="Times New Roman" panose="02020603050405020304" pitchFamily="18" charset="0"/>
                </a:endParaRPr>
              </a:p>
            </p:txBody>
          </p:sp>
        </p:grpSp>
        <p:grpSp>
          <p:nvGrpSpPr>
            <p:cNvPr id="188" name="Google Shape;188;p4"/>
            <p:cNvGrpSpPr/>
            <p:nvPr/>
          </p:nvGrpSpPr>
          <p:grpSpPr>
            <a:xfrm>
              <a:off x="6500007" y="2787562"/>
              <a:ext cx="4566099" cy="340041"/>
              <a:chOff x="6374912" y="2812458"/>
              <a:chExt cx="4566099" cy="340041"/>
            </a:xfrm>
          </p:grpSpPr>
          <p:sp>
            <p:nvSpPr>
              <p:cNvPr id="190" name="Google Shape;190;p4"/>
              <p:cNvSpPr/>
              <p:nvPr/>
            </p:nvSpPr>
            <p:spPr>
              <a:xfrm>
                <a:off x="6374912" y="2812458"/>
                <a:ext cx="310830" cy="310830"/>
              </a:xfrm>
              <a:prstGeom prst="ellipse">
                <a:avLst/>
              </a:prstGeom>
              <a:solidFill>
                <a:srgbClr val="212F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venir"/>
                  <a:cs typeface="Times New Roman" panose="02020603050405020304" pitchFamily="18" charset="0"/>
                  <a:sym typeface="Avenir"/>
                </a:endParaRPr>
              </a:p>
            </p:txBody>
          </p:sp>
          <p:sp>
            <p:nvSpPr>
              <p:cNvPr id="192" name="Google Shape;192;p4"/>
              <p:cNvSpPr txBox="1"/>
              <p:nvPr/>
            </p:nvSpPr>
            <p:spPr>
              <a:xfrm>
                <a:off x="6745376" y="2813985"/>
                <a:ext cx="419563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panose="02020603050405020304" pitchFamily="18" charset="0"/>
                    <a:ea typeface="Avenir"/>
                    <a:cs typeface="Times New Roman" panose="02020603050405020304" pitchFamily="18" charset="0"/>
                    <a:sym typeface="Avenir"/>
                  </a:rPr>
                  <a:t>Capital</a:t>
                </a:r>
                <a:r>
                  <a:rPr lang="en-US" sz="1600" dirty="0">
                    <a:solidFill>
                      <a:schemeClr val="dk1"/>
                    </a:solidFill>
                    <a:latin typeface="Times New Roman" panose="02020603050405020304" pitchFamily="18" charset="0"/>
                    <a:ea typeface="Avenir"/>
                    <a:cs typeface="Times New Roman" panose="02020603050405020304" pitchFamily="18" charset="0"/>
                    <a:sym typeface="Avenir"/>
                  </a:rPr>
                  <a:t>: Low to Medium</a:t>
                </a:r>
                <a:endParaRPr sz="1600" dirty="0">
                  <a:latin typeface="Times New Roman" panose="02020603050405020304" pitchFamily="18" charset="0"/>
                  <a:cs typeface="Times New Roman" panose="02020603050405020304" pitchFamily="18" charset="0"/>
                </a:endParaRPr>
              </a:p>
            </p:txBody>
          </p:sp>
        </p:grpSp>
      </p:grpSp>
      <p:grpSp>
        <p:nvGrpSpPr>
          <p:cNvPr id="193" name="Google Shape;193;p4"/>
          <p:cNvGrpSpPr/>
          <p:nvPr/>
        </p:nvGrpSpPr>
        <p:grpSpPr>
          <a:xfrm>
            <a:off x="4750559" y="-3342311"/>
            <a:ext cx="7522128" cy="9168490"/>
            <a:chOff x="4754307" y="-5820858"/>
            <a:chExt cx="7522128" cy="9168490"/>
          </a:xfrm>
        </p:grpSpPr>
        <p:sp>
          <p:nvSpPr>
            <p:cNvPr id="194" name="Google Shape;194;p4"/>
            <p:cNvSpPr/>
            <p:nvPr/>
          </p:nvSpPr>
          <p:spPr>
            <a:xfrm>
              <a:off x="4754307" y="1065078"/>
              <a:ext cx="6928104" cy="2282554"/>
            </a:xfrm>
            <a:prstGeom prst="rect">
              <a:avLst/>
            </a:prstGeom>
            <a:solidFill>
              <a:srgbClr val="02614E">
                <a:alpha val="50000"/>
              </a:srgbClr>
            </a:solidFill>
            <a:ln>
              <a:noFill/>
            </a:ln>
          </p:spPr>
          <p:txBody>
            <a:bodyPr spcFirstLastPara="1" wrap="square" lIns="1656000" tIns="576000" rIns="91425" bIns="45700" anchor="t" anchorCtr="0">
              <a:noAutofit/>
            </a:bodyPr>
            <a:lstStyle/>
            <a:p>
              <a:pPr marL="0" marR="0" lvl="0" indent="0" algn="l" rtl="0">
                <a:spcBef>
                  <a:spcPts val="0"/>
                </a:spcBef>
                <a:spcAft>
                  <a:spcPts val="0"/>
                </a:spcAft>
                <a:buNone/>
              </a:pPr>
              <a:endParaRPr sz="1400" dirty="0">
                <a:solidFill>
                  <a:schemeClr val="dk1"/>
                </a:solidFill>
                <a:latin typeface="Avenir"/>
                <a:ea typeface="Avenir"/>
                <a:cs typeface="Avenir"/>
                <a:sym typeface="Avenir"/>
              </a:endParaRPr>
            </a:p>
          </p:txBody>
        </p:sp>
        <p:sp>
          <p:nvSpPr>
            <p:cNvPr id="195" name="Google Shape;195;p4"/>
            <p:cNvSpPr/>
            <p:nvPr/>
          </p:nvSpPr>
          <p:spPr>
            <a:xfrm>
              <a:off x="5028346" y="1585386"/>
              <a:ext cx="1248100" cy="124810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96" name="Google Shape;196;p4"/>
            <p:cNvSpPr/>
            <p:nvPr/>
          </p:nvSpPr>
          <p:spPr>
            <a:xfrm>
              <a:off x="6411941" y="1186715"/>
              <a:ext cx="5102135" cy="31083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212F29"/>
                  </a:solidFill>
                  <a:latin typeface="Times New Roman" panose="02020603050405020304" pitchFamily="18" charset="0"/>
                  <a:ea typeface="Avenir"/>
                  <a:cs typeface="Times New Roman" panose="02020603050405020304" pitchFamily="18" charset="0"/>
                  <a:sym typeface="Avenir"/>
                </a:rPr>
                <a:t>2. Hire a consultant</a:t>
              </a:r>
              <a:endParaRPr sz="1800" dirty="0">
                <a:solidFill>
                  <a:srgbClr val="212F29"/>
                </a:solidFill>
                <a:latin typeface="Times New Roman" panose="02020603050405020304" pitchFamily="18" charset="0"/>
                <a:ea typeface="Avenir"/>
                <a:cs typeface="Times New Roman" panose="02020603050405020304" pitchFamily="18" charset="0"/>
                <a:sym typeface="Avenir"/>
              </a:endParaRPr>
            </a:p>
          </p:txBody>
        </p:sp>
        <p:grpSp>
          <p:nvGrpSpPr>
            <p:cNvPr id="197" name="Google Shape;197;p4"/>
            <p:cNvGrpSpPr/>
            <p:nvPr/>
          </p:nvGrpSpPr>
          <p:grpSpPr>
            <a:xfrm>
              <a:off x="6500007" y="-5820858"/>
              <a:ext cx="4448402" cy="7789497"/>
              <a:chOff x="6374912" y="-5835709"/>
              <a:chExt cx="4448402" cy="7789497"/>
            </a:xfrm>
          </p:grpSpPr>
          <p:sp>
            <p:nvSpPr>
              <p:cNvPr id="199" name="Google Shape;199;p4"/>
              <p:cNvSpPr/>
              <p:nvPr/>
            </p:nvSpPr>
            <p:spPr>
              <a:xfrm>
                <a:off x="6374912" y="1642958"/>
                <a:ext cx="310830" cy="310830"/>
              </a:xfrm>
              <a:prstGeom prst="ellipse">
                <a:avLst/>
              </a:prstGeom>
              <a:solidFill>
                <a:srgbClr val="212F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01" name="Google Shape;201;p4"/>
              <p:cNvSpPr txBox="1"/>
              <p:nvPr/>
            </p:nvSpPr>
            <p:spPr>
              <a:xfrm>
                <a:off x="6381335" y="-5835709"/>
                <a:ext cx="444197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Avenir"/>
                    <a:ea typeface="Avenir"/>
                    <a:cs typeface="Avenir"/>
                    <a:sym typeface="Avenir"/>
                  </a:rPr>
                  <a:t>Task required: Hire external consultants who use EP.</a:t>
                </a:r>
                <a:endParaRPr dirty="0"/>
              </a:p>
            </p:txBody>
          </p:sp>
        </p:grpSp>
        <p:grpSp>
          <p:nvGrpSpPr>
            <p:cNvPr id="202" name="Google Shape;202;p4"/>
            <p:cNvGrpSpPr/>
            <p:nvPr/>
          </p:nvGrpSpPr>
          <p:grpSpPr>
            <a:xfrm>
              <a:off x="6500007" y="1635703"/>
              <a:ext cx="5776428" cy="1173244"/>
              <a:chOff x="6374912" y="1642841"/>
              <a:chExt cx="5776428" cy="1173244"/>
            </a:xfrm>
          </p:grpSpPr>
          <p:sp>
            <p:nvSpPr>
              <p:cNvPr id="204" name="Google Shape;204;p4"/>
              <p:cNvSpPr/>
              <p:nvPr/>
            </p:nvSpPr>
            <p:spPr>
              <a:xfrm>
                <a:off x="6374912" y="2229823"/>
                <a:ext cx="310830" cy="310830"/>
              </a:xfrm>
              <a:prstGeom prst="ellipse">
                <a:avLst/>
              </a:prstGeom>
              <a:solidFill>
                <a:srgbClr val="212F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06" name="Google Shape;206;p4"/>
              <p:cNvSpPr txBox="1"/>
              <p:nvPr/>
            </p:nvSpPr>
            <p:spPr>
              <a:xfrm>
                <a:off x="6745375" y="2231350"/>
                <a:ext cx="4199383"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panose="02020603050405020304" pitchFamily="18" charset="0"/>
                    <a:ea typeface="Avenir"/>
                    <a:cs typeface="Times New Roman" panose="02020603050405020304" pitchFamily="18" charset="0"/>
                    <a:sym typeface="Avenir"/>
                  </a:rPr>
                  <a:t>Time</a:t>
                </a:r>
                <a:r>
                  <a:rPr lang="en-US" sz="1600" dirty="0">
                    <a:solidFill>
                      <a:schemeClr val="dk1"/>
                    </a:solidFill>
                    <a:latin typeface="Times New Roman" panose="02020603050405020304" pitchFamily="18" charset="0"/>
                    <a:ea typeface="Avenir"/>
                    <a:cs typeface="Times New Roman" panose="02020603050405020304" pitchFamily="18" charset="0"/>
                    <a:sym typeface="Avenir"/>
                  </a:rPr>
                  <a:t>: Medium—months	</a:t>
                </a:r>
                <a:endParaRPr sz="16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600" dirty="0">
                  <a:solidFill>
                    <a:schemeClr val="dk1"/>
                  </a:solidFill>
                  <a:latin typeface="Times New Roman" panose="02020603050405020304" pitchFamily="18" charset="0"/>
                  <a:ea typeface="Avenir"/>
                  <a:cs typeface="Times New Roman" panose="02020603050405020304" pitchFamily="18" charset="0"/>
                  <a:sym typeface="Avenir"/>
                </a:endParaRPr>
              </a:p>
            </p:txBody>
          </p:sp>
          <p:sp>
            <p:nvSpPr>
              <p:cNvPr id="8" name="Google Shape;206;p4">
                <a:extLst>
                  <a:ext uri="{FF2B5EF4-FFF2-40B4-BE49-F238E27FC236}">
                    <a16:creationId xmlns:a16="http://schemas.microsoft.com/office/drawing/2014/main" id="{1A67B6B0-EABD-7794-710C-E485EF306D78}"/>
                  </a:ext>
                </a:extLst>
              </p:cNvPr>
              <p:cNvSpPr txBox="1"/>
              <p:nvPr/>
            </p:nvSpPr>
            <p:spPr>
              <a:xfrm>
                <a:off x="6745376" y="1642841"/>
                <a:ext cx="540596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panose="02020603050405020304" pitchFamily="18" charset="0"/>
                    <a:ea typeface="Avenir"/>
                    <a:cs typeface="Times New Roman" panose="02020603050405020304" pitchFamily="18" charset="0"/>
                    <a:sym typeface="Avenir"/>
                  </a:rPr>
                  <a:t>Task</a:t>
                </a:r>
                <a:r>
                  <a:rPr lang="en-US" sz="1600" dirty="0">
                    <a:solidFill>
                      <a:schemeClr val="dk1"/>
                    </a:solidFill>
                    <a:latin typeface="Times New Roman" panose="02020603050405020304" pitchFamily="18" charset="0"/>
                    <a:ea typeface="Avenir"/>
                    <a:cs typeface="Times New Roman" panose="02020603050405020304" pitchFamily="18" charset="0"/>
                    <a:sym typeface="Avenir"/>
                  </a:rPr>
                  <a:t>: Hire an expert consultant who can use </a:t>
                </a:r>
                <a:r>
                  <a:rPr lang="en-US" sz="1600" dirty="0" err="1">
                    <a:solidFill>
                      <a:schemeClr val="dk1"/>
                    </a:solidFill>
                    <a:latin typeface="Times New Roman" panose="02020603050405020304" pitchFamily="18" charset="0"/>
                    <a:ea typeface="Avenir"/>
                    <a:cs typeface="Times New Roman" panose="02020603050405020304" pitchFamily="18" charset="0"/>
                    <a:sym typeface="Avenir"/>
                  </a:rPr>
                  <a:t>EnergyPlus</a:t>
                </a:r>
                <a:r>
                  <a:rPr lang="en-US" sz="1600" dirty="0">
                    <a:solidFill>
                      <a:schemeClr val="dk1"/>
                    </a:solidFill>
                    <a:latin typeface="Times New Roman" panose="02020603050405020304" pitchFamily="18" charset="0"/>
                    <a:ea typeface="Avenir"/>
                    <a:cs typeface="Times New Roman" panose="02020603050405020304" pitchFamily="18" charset="0"/>
                    <a:sym typeface="Avenir"/>
                  </a:rPr>
                  <a:t>.</a:t>
                </a:r>
                <a:endParaRPr sz="1600" dirty="0">
                  <a:solidFill>
                    <a:schemeClr val="dk1"/>
                  </a:solidFill>
                  <a:latin typeface="Times New Roman" panose="02020603050405020304" pitchFamily="18" charset="0"/>
                  <a:ea typeface="Avenir"/>
                  <a:cs typeface="Times New Roman" panose="02020603050405020304" pitchFamily="18" charset="0"/>
                  <a:sym typeface="Avenir"/>
                </a:endParaRPr>
              </a:p>
            </p:txBody>
          </p:sp>
        </p:grpSp>
        <p:grpSp>
          <p:nvGrpSpPr>
            <p:cNvPr id="207" name="Google Shape;207;p4"/>
            <p:cNvGrpSpPr/>
            <p:nvPr/>
          </p:nvGrpSpPr>
          <p:grpSpPr>
            <a:xfrm>
              <a:off x="6500007" y="2693521"/>
              <a:ext cx="5003539" cy="584735"/>
              <a:chOff x="6374912" y="2718417"/>
              <a:chExt cx="5003539" cy="584735"/>
            </a:xfrm>
          </p:grpSpPr>
          <p:sp>
            <p:nvSpPr>
              <p:cNvPr id="209" name="Google Shape;209;p4"/>
              <p:cNvSpPr/>
              <p:nvPr/>
            </p:nvSpPr>
            <p:spPr>
              <a:xfrm>
                <a:off x="6374912" y="2812458"/>
                <a:ext cx="310830" cy="310830"/>
              </a:xfrm>
              <a:prstGeom prst="ellipse">
                <a:avLst/>
              </a:prstGeom>
              <a:solidFill>
                <a:srgbClr val="212F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1" name="Google Shape;211;p4"/>
              <p:cNvSpPr txBox="1"/>
              <p:nvPr/>
            </p:nvSpPr>
            <p:spPr>
              <a:xfrm>
                <a:off x="6734846" y="2718417"/>
                <a:ext cx="464360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panose="02020603050405020304" pitchFamily="18" charset="0"/>
                    <a:ea typeface="Avenir"/>
                    <a:cs typeface="Times New Roman" panose="02020603050405020304" pitchFamily="18" charset="0"/>
                    <a:sym typeface="Avenir"/>
                  </a:rPr>
                  <a:t>Capital</a:t>
                </a:r>
                <a:r>
                  <a:rPr lang="en-US" sz="1600" dirty="0">
                    <a:solidFill>
                      <a:schemeClr val="dk1"/>
                    </a:solidFill>
                    <a:latin typeface="Times New Roman" panose="02020603050405020304" pitchFamily="18" charset="0"/>
                    <a:ea typeface="Avenir"/>
                    <a:cs typeface="Times New Roman" panose="02020603050405020304" pitchFamily="18" charset="0"/>
                    <a:sym typeface="Avenir"/>
                  </a:rPr>
                  <a:t>: High—commercial energy audits can cost up to $</a:t>
                </a:r>
                <a:r>
                  <a:rPr lang="en-US" sz="1600" b="1" dirty="0">
                    <a:solidFill>
                      <a:schemeClr val="dk1"/>
                    </a:solidFill>
                    <a:latin typeface="Times New Roman" panose="02020603050405020304" pitchFamily="18" charset="0"/>
                    <a:ea typeface="Avenir"/>
                    <a:cs typeface="Times New Roman" panose="02020603050405020304" pitchFamily="18" charset="0"/>
                    <a:sym typeface="Avenir"/>
                  </a:rPr>
                  <a:t>15,000+ per project </a:t>
                </a:r>
                <a:r>
                  <a:rPr lang="en-US" sz="1600" dirty="0">
                    <a:solidFill>
                      <a:schemeClr val="dk1"/>
                    </a:solidFill>
                    <a:latin typeface="Times New Roman" panose="02020603050405020304" pitchFamily="18" charset="0"/>
                    <a:ea typeface="Avenir"/>
                    <a:cs typeface="Times New Roman" panose="02020603050405020304" pitchFamily="18" charset="0"/>
                    <a:sym typeface="Avenir"/>
                  </a:rPr>
                  <a:t>(EMS Environmental)</a:t>
                </a:r>
                <a:endParaRPr sz="1600" dirty="0">
                  <a:latin typeface="Times New Roman" panose="02020603050405020304" pitchFamily="18" charset="0"/>
                  <a:cs typeface="Times New Roman" panose="02020603050405020304" pitchFamily="18" charset="0"/>
                </a:endParaRPr>
              </a:p>
            </p:txBody>
          </p:sp>
        </p:grpSp>
      </p:grpSp>
      <p:sp>
        <p:nvSpPr>
          <p:cNvPr id="212" name="Google Shape;212;p4"/>
          <p:cNvSpPr/>
          <p:nvPr/>
        </p:nvSpPr>
        <p:spPr>
          <a:xfrm>
            <a:off x="1591334" y="1359202"/>
            <a:ext cx="1491667" cy="1491667"/>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CA" dirty="0">
              <a:latin typeface="Times New Roman" panose="02020603050405020304" pitchFamily="18" charset="0"/>
              <a:cs typeface="Times New Roman" panose="02020603050405020304" pitchFamily="18" charset="0"/>
            </a:endParaRPr>
          </a:p>
        </p:txBody>
      </p:sp>
      <p:sp>
        <p:nvSpPr>
          <p:cNvPr id="213" name="Google Shape;213;p4"/>
          <p:cNvSpPr/>
          <p:nvPr/>
        </p:nvSpPr>
        <p:spPr>
          <a:xfrm rot="5400000">
            <a:off x="4168510" y="3258609"/>
            <a:ext cx="395308" cy="340783"/>
          </a:xfrm>
          <a:prstGeom prst="triangle">
            <a:avLst>
              <a:gd name="adj" fmla="val 50000"/>
            </a:avLst>
          </a:prstGeom>
          <a:solidFill>
            <a:srgbClr val="00E1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CA" sz="1800">
              <a:solidFill>
                <a:schemeClr val="lt1"/>
              </a:solidFill>
              <a:latin typeface="Times New Roman" panose="02020603050405020304" pitchFamily="18" charset="0"/>
              <a:ea typeface="Avenir"/>
              <a:cs typeface="Times New Roman" panose="02020603050405020304" pitchFamily="18" charset="0"/>
              <a:sym typeface="Avenir"/>
            </a:endParaRPr>
          </a:p>
        </p:txBody>
      </p:sp>
      <p:pic>
        <p:nvPicPr>
          <p:cNvPr id="2" name="Graphic 1" descr="Users with solid fill">
            <a:extLst>
              <a:ext uri="{FF2B5EF4-FFF2-40B4-BE49-F238E27FC236}">
                <a16:creationId xmlns:a16="http://schemas.microsoft.com/office/drawing/2014/main" id="{7FCBA54E-7D6B-F363-1AC1-E7BA500816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6976" y="1523205"/>
            <a:ext cx="1200382" cy="1200382"/>
          </a:xfrm>
          <a:prstGeom prst="rect">
            <a:avLst/>
          </a:prstGeom>
        </p:spPr>
      </p:pic>
      <p:pic>
        <p:nvPicPr>
          <p:cNvPr id="4" name="Graphic 3" descr="Books with solid fill">
            <a:extLst>
              <a:ext uri="{FF2B5EF4-FFF2-40B4-BE49-F238E27FC236}">
                <a16:creationId xmlns:a16="http://schemas.microsoft.com/office/drawing/2014/main" id="{183F34EE-C522-259E-6774-BCD34A202B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7154" y="1813224"/>
            <a:ext cx="914400" cy="914400"/>
          </a:xfrm>
          <a:prstGeom prst="rect">
            <a:avLst/>
          </a:prstGeom>
        </p:spPr>
      </p:pic>
      <p:pic>
        <p:nvPicPr>
          <p:cNvPr id="6" name="Graphic 5" descr="Stopwatch 66% with solid fill">
            <a:extLst>
              <a:ext uri="{FF2B5EF4-FFF2-40B4-BE49-F238E27FC236}">
                <a16:creationId xmlns:a16="http://schemas.microsoft.com/office/drawing/2014/main" id="{AFB5428E-98A6-C03C-46E9-632DD4D266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7592" y="2228995"/>
            <a:ext cx="268164" cy="268164"/>
          </a:xfrm>
          <a:prstGeom prst="rect">
            <a:avLst/>
          </a:prstGeom>
        </p:spPr>
      </p:pic>
      <p:pic>
        <p:nvPicPr>
          <p:cNvPr id="7" name="Graphic 6" descr="Stopwatch 66% with solid fill">
            <a:extLst>
              <a:ext uri="{FF2B5EF4-FFF2-40B4-BE49-F238E27FC236}">
                <a16:creationId xmlns:a16="http://schemas.microsoft.com/office/drawing/2014/main" id="{0AB51199-B601-C10E-01A6-9638E1EC43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7082" y="4722565"/>
            <a:ext cx="268164" cy="268164"/>
          </a:xfrm>
          <a:prstGeom prst="rect">
            <a:avLst/>
          </a:prstGeom>
        </p:spPr>
      </p:pic>
      <p:pic>
        <p:nvPicPr>
          <p:cNvPr id="9" name="Graphic 8" descr="Flying Money with solid fill">
            <a:extLst>
              <a:ext uri="{FF2B5EF4-FFF2-40B4-BE49-F238E27FC236}">
                <a16:creationId xmlns:a16="http://schemas.microsoft.com/office/drawing/2014/main" id="{3327883B-C02A-20C8-1909-F3D105E55F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31222" y="2823015"/>
            <a:ext cx="239883" cy="239883"/>
          </a:xfrm>
          <a:prstGeom prst="rect">
            <a:avLst/>
          </a:prstGeom>
        </p:spPr>
      </p:pic>
      <p:pic>
        <p:nvPicPr>
          <p:cNvPr id="10" name="Graphic 9" descr="Flying Money with solid fill">
            <a:extLst>
              <a:ext uri="{FF2B5EF4-FFF2-40B4-BE49-F238E27FC236}">
                <a16:creationId xmlns:a16="http://schemas.microsoft.com/office/drawing/2014/main" id="{D03864A5-CA20-6A74-7331-A20601FC66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5363" y="5310639"/>
            <a:ext cx="239883" cy="239883"/>
          </a:xfrm>
          <a:prstGeom prst="rect">
            <a:avLst/>
          </a:prstGeom>
        </p:spPr>
      </p:pic>
      <p:pic>
        <p:nvPicPr>
          <p:cNvPr id="12" name="Graphic 11" descr="Clipboard Checked with solid fill">
            <a:extLst>
              <a:ext uri="{FF2B5EF4-FFF2-40B4-BE49-F238E27FC236}">
                <a16:creationId xmlns:a16="http://schemas.microsoft.com/office/drawing/2014/main" id="{7A114EE8-3F8D-BDE0-7CEC-41DFB470EF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17082" y="1665814"/>
            <a:ext cx="272856" cy="272856"/>
          </a:xfrm>
          <a:prstGeom prst="rect">
            <a:avLst/>
          </a:prstGeom>
        </p:spPr>
      </p:pic>
      <p:pic>
        <p:nvPicPr>
          <p:cNvPr id="13" name="Graphic 12" descr="Clipboard Checked with solid fill">
            <a:extLst>
              <a:ext uri="{FF2B5EF4-FFF2-40B4-BE49-F238E27FC236}">
                <a16:creationId xmlns:a16="http://schemas.microsoft.com/office/drawing/2014/main" id="{6F3FA298-A0CC-A443-11B4-C6F79C597C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8249" y="4146054"/>
            <a:ext cx="272856" cy="272856"/>
          </a:xfrm>
          <a:prstGeom prst="rect">
            <a:avLst/>
          </a:prstGeom>
        </p:spPr>
      </p:pic>
      <p:pic>
        <p:nvPicPr>
          <p:cNvPr id="17" name="Graphic 16" descr="Office worker male with solid fill">
            <a:extLst>
              <a:ext uri="{FF2B5EF4-FFF2-40B4-BE49-F238E27FC236}">
                <a16:creationId xmlns:a16="http://schemas.microsoft.com/office/drawing/2014/main" id="{B8938C49-A94B-6EA4-C7FE-0FACFFF4DAD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81976" y="4227702"/>
            <a:ext cx="914400" cy="914400"/>
          </a:xfrm>
          <a:prstGeom prst="rect">
            <a:avLst/>
          </a:prstGeom>
        </p:spPr>
      </p:pic>
      <p:sp>
        <p:nvSpPr>
          <p:cNvPr id="3" name="Google Shape;159;p3">
            <a:extLst>
              <a:ext uri="{FF2B5EF4-FFF2-40B4-BE49-F238E27FC236}">
                <a16:creationId xmlns:a16="http://schemas.microsoft.com/office/drawing/2014/main" id="{4BDC9086-BCD1-EEEC-AD96-8E049DBA86CE}"/>
              </a:ext>
            </a:extLst>
          </p:cNvPr>
          <p:cNvSpPr txBox="1">
            <a:spLocks/>
          </p:cNvSpPr>
          <p:nvPr/>
        </p:nvSpPr>
        <p:spPr>
          <a:xfrm>
            <a:off x="284744" y="208536"/>
            <a:ext cx="11011676" cy="30653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r>
              <a:rPr lang="en-US" sz="2000" b="1" dirty="0">
                <a:latin typeface="Times New Roman" panose="02020603050405020304" pitchFamily="18" charset="0"/>
                <a:cs typeface="Times New Roman" panose="02020603050405020304" pitchFamily="18" charset="0"/>
              </a:rPr>
              <a:t>Current industry workflows are not optimized.</a:t>
            </a:r>
          </a:p>
        </p:txBody>
      </p:sp>
      <p:sp>
        <p:nvSpPr>
          <p:cNvPr id="5" name="Google Shape;160;p3">
            <a:extLst>
              <a:ext uri="{FF2B5EF4-FFF2-40B4-BE49-F238E27FC236}">
                <a16:creationId xmlns:a16="http://schemas.microsoft.com/office/drawing/2014/main" id="{1DD0D432-584B-D752-191C-88D080EAB7C4}"/>
              </a:ext>
            </a:extLst>
          </p:cNvPr>
          <p:cNvSpPr txBox="1">
            <a:spLocks/>
          </p:cNvSpPr>
          <p:nvPr/>
        </p:nvSpPr>
        <p:spPr>
          <a:xfrm>
            <a:off x="284744" y="515074"/>
            <a:ext cx="10423896" cy="2446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Current Industry Options</a:t>
            </a:r>
          </a:p>
        </p:txBody>
      </p:sp>
    </p:spTree>
    <p:extLst>
      <p:ext uri="{BB962C8B-B14F-4D97-AF65-F5344CB8AC3E}">
        <p14:creationId xmlns:p14="http://schemas.microsoft.com/office/powerpoint/2010/main" val="3076024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45" name="Picture 44" descr="Low angle view of a skyscraper&#10;&#10;Description automatically generated">
            <a:extLst>
              <a:ext uri="{FF2B5EF4-FFF2-40B4-BE49-F238E27FC236}">
                <a16:creationId xmlns:a16="http://schemas.microsoft.com/office/drawing/2014/main" id="{E10AC780-3C30-2A24-FA14-31B50A921DAC}"/>
              </a:ext>
            </a:extLst>
          </p:cNvPr>
          <p:cNvPicPr>
            <a:picLocks noChangeAspect="1"/>
          </p:cNvPicPr>
          <p:nvPr/>
        </p:nvPicPr>
        <p:blipFill>
          <a:blip r:embed="rId3">
            <a:grayscl/>
          </a:blip>
          <a:stretch>
            <a:fillRect/>
          </a:stretch>
        </p:blipFill>
        <p:spPr>
          <a:xfrm>
            <a:off x="0" y="821610"/>
            <a:ext cx="12192000" cy="5368983"/>
          </a:xfrm>
          <a:prstGeom prst="rect">
            <a:avLst/>
          </a:prstGeom>
        </p:spPr>
      </p:pic>
      <p:sp>
        <p:nvSpPr>
          <p:cNvPr id="2" name="Google Shape;37;p24">
            <a:extLst>
              <a:ext uri="{FF2B5EF4-FFF2-40B4-BE49-F238E27FC236}">
                <a16:creationId xmlns:a16="http://schemas.microsoft.com/office/drawing/2014/main" id="{6DF605A5-EABF-4FD7-CA13-3BF1191B887D}"/>
              </a:ext>
            </a:extLst>
          </p:cNvPr>
          <p:cNvSpPr/>
          <p:nvPr/>
        </p:nvSpPr>
        <p:spPr>
          <a:xfrm>
            <a:off x="0" y="821611"/>
            <a:ext cx="12192000" cy="5368982"/>
          </a:xfrm>
          <a:prstGeom prst="rect">
            <a:avLst/>
          </a:prstGeom>
          <a:gradFill>
            <a:gsLst>
              <a:gs pos="0">
                <a:schemeClr val="lt1"/>
              </a:gs>
              <a:gs pos="21000">
                <a:schemeClr val="lt1"/>
              </a:gs>
              <a:gs pos="40000">
                <a:srgbClr val="FFFFFF">
                  <a:alpha val="92941"/>
                </a:srgbClr>
              </a:gs>
              <a:gs pos="62380">
                <a:srgbClr val="FCFCFC">
                  <a:alpha val="35686"/>
                </a:srgbClr>
              </a:gs>
              <a:gs pos="100000">
                <a:srgbClr val="E9EEFE">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59" name="Google Shape;159;p3"/>
          <p:cNvSpPr txBox="1">
            <a:spLocks noGrp="1"/>
          </p:cNvSpPr>
          <p:nvPr>
            <p:ph type="body" idx="1"/>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Times New Roman" panose="02020603050405020304" pitchFamily="18" charset="0"/>
                <a:cs typeface="Times New Roman" panose="02020603050405020304" pitchFamily="18" charset="0"/>
              </a:rPr>
              <a:t>ENERGY SHARP </a:t>
            </a:r>
            <a:r>
              <a:rPr lang="en-US" sz="2000" b="1" dirty="0">
                <a:latin typeface="Times New Roman" panose="02020603050405020304" pitchFamily="18" charset="0"/>
                <a:cs typeface="Times New Roman" panose="02020603050405020304" pitchFamily="18" charset="0"/>
              </a:rPr>
              <a:t>has the potential to disrupt, reinvent, and reinvigorate the industry.</a:t>
            </a:r>
            <a:endParaRPr sz="2000" b="1" dirty="0">
              <a:latin typeface="Times New Roman" panose="02020603050405020304" pitchFamily="18" charset="0"/>
              <a:cs typeface="Times New Roman" panose="02020603050405020304" pitchFamily="18" charset="0"/>
            </a:endParaRPr>
          </a:p>
        </p:txBody>
      </p:sp>
      <p:sp>
        <p:nvSpPr>
          <p:cNvPr id="160" name="Google Shape;160;p3"/>
          <p:cNvSpPr txBox="1">
            <a:spLocks noGrp="1"/>
          </p:cNvSpPr>
          <p:nvPr>
            <p:ph type="body" idx="2"/>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Solution</a:t>
            </a:r>
            <a:endParaRPr sz="1600" i="1" dirty="0">
              <a:solidFill>
                <a:srgbClr val="02614E"/>
              </a:solidFill>
              <a:latin typeface="Times New Roman" panose="02020603050405020304" pitchFamily="18" charset="0"/>
              <a:cs typeface="Times New Roman" panose="02020603050405020304" pitchFamily="18" charset="0"/>
            </a:endParaRPr>
          </a:p>
        </p:txBody>
      </p:sp>
      <p:sp>
        <p:nvSpPr>
          <p:cNvPr id="46" name="Rectangle 45">
            <a:extLst>
              <a:ext uri="{FF2B5EF4-FFF2-40B4-BE49-F238E27FC236}">
                <a16:creationId xmlns:a16="http://schemas.microsoft.com/office/drawing/2014/main" id="{F03A79D8-E65A-83F5-81A8-71D41143266E}"/>
              </a:ext>
            </a:extLst>
          </p:cNvPr>
          <p:cNvSpPr/>
          <p:nvPr/>
        </p:nvSpPr>
        <p:spPr>
          <a:xfrm>
            <a:off x="0" y="2259724"/>
            <a:ext cx="12192000" cy="2596055"/>
          </a:xfrm>
          <a:prstGeom prst="rect">
            <a:avLst/>
          </a:prstGeom>
          <a:solidFill>
            <a:srgbClr val="0261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err="1">
                <a:latin typeface="Times New Roman" panose="02020603050405020304" pitchFamily="18" charset="0"/>
                <a:cs typeface="Times New Roman" panose="02020603050405020304" pitchFamily="18" charset="0"/>
              </a:rPr>
              <a:t>EnergySharp</a:t>
            </a:r>
            <a:endParaRPr lang="en-US" sz="3600" b="1"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Planning your building’s optimized energy usage, one scan at a time.</a:t>
            </a:r>
          </a:p>
        </p:txBody>
      </p:sp>
    </p:spTree>
    <p:extLst>
      <p:ext uri="{BB962C8B-B14F-4D97-AF65-F5344CB8AC3E}">
        <p14:creationId xmlns:p14="http://schemas.microsoft.com/office/powerpoint/2010/main" val="1861453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42929D-5E3D-B400-DF35-EC7E1558AE96}"/>
              </a:ext>
            </a:extLst>
          </p:cNvPr>
          <p:cNvPicPr>
            <a:picLocks noChangeAspect="1"/>
          </p:cNvPicPr>
          <p:nvPr/>
        </p:nvPicPr>
        <p:blipFill>
          <a:blip r:embed="rId3"/>
          <a:stretch>
            <a:fillRect/>
          </a:stretch>
        </p:blipFill>
        <p:spPr>
          <a:xfrm>
            <a:off x="1190171" y="877648"/>
            <a:ext cx="4332581" cy="5203838"/>
          </a:xfrm>
          <a:prstGeom prst="rect">
            <a:avLst/>
          </a:prstGeom>
        </p:spPr>
      </p:pic>
      <p:pic>
        <p:nvPicPr>
          <p:cNvPr id="8" name="Picture 7">
            <a:extLst>
              <a:ext uri="{FF2B5EF4-FFF2-40B4-BE49-F238E27FC236}">
                <a16:creationId xmlns:a16="http://schemas.microsoft.com/office/drawing/2014/main" id="{8D4FB0E0-A3C3-8D8D-4EFA-0739404B8233}"/>
              </a:ext>
            </a:extLst>
          </p:cNvPr>
          <p:cNvPicPr>
            <a:picLocks noChangeAspect="1"/>
          </p:cNvPicPr>
          <p:nvPr/>
        </p:nvPicPr>
        <p:blipFill>
          <a:blip r:embed="rId4"/>
          <a:stretch>
            <a:fillRect/>
          </a:stretch>
        </p:blipFill>
        <p:spPr>
          <a:xfrm>
            <a:off x="6357257" y="877648"/>
            <a:ext cx="4245236" cy="5203838"/>
          </a:xfrm>
          <a:prstGeom prst="rect">
            <a:avLst/>
          </a:prstGeom>
        </p:spPr>
      </p:pic>
      <p:cxnSp>
        <p:nvCxnSpPr>
          <p:cNvPr id="10" name="Straight Arrow Connector 9">
            <a:extLst>
              <a:ext uri="{FF2B5EF4-FFF2-40B4-BE49-F238E27FC236}">
                <a16:creationId xmlns:a16="http://schemas.microsoft.com/office/drawing/2014/main" id="{89E49178-84FD-0C71-8E24-BC4A1DA41FF6}"/>
              </a:ext>
            </a:extLst>
          </p:cNvPr>
          <p:cNvCxnSpPr>
            <a:cxnSpLocks/>
            <a:stCxn id="6" idx="3"/>
            <a:endCxn id="8" idx="1"/>
          </p:cNvCxnSpPr>
          <p:nvPr/>
        </p:nvCxnSpPr>
        <p:spPr>
          <a:xfrm>
            <a:off x="5522752" y="3479567"/>
            <a:ext cx="834505" cy="0"/>
          </a:xfrm>
          <a:prstGeom prst="straightConnector1">
            <a:avLst/>
          </a:prstGeom>
          <a:ln w="76200">
            <a:solidFill>
              <a:srgbClr val="038069"/>
            </a:solidFill>
            <a:tailEnd type="triangle"/>
          </a:ln>
        </p:spPr>
        <p:style>
          <a:lnRef idx="3">
            <a:schemeClr val="dk1"/>
          </a:lnRef>
          <a:fillRef idx="0">
            <a:schemeClr val="dk1"/>
          </a:fillRef>
          <a:effectRef idx="2">
            <a:schemeClr val="dk1"/>
          </a:effectRef>
          <a:fontRef idx="minor">
            <a:schemeClr val="tx1"/>
          </a:fontRef>
        </p:style>
      </p:cxnSp>
      <p:sp>
        <p:nvSpPr>
          <p:cNvPr id="11" name="Google Shape;159;p3">
            <a:extLst>
              <a:ext uri="{FF2B5EF4-FFF2-40B4-BE49-F238E27FC236}">
                <a16:creationId xmlns:a16="http://schemas.microsoft.com/office/drawing/2014/main" id="{70BAF541-013B-7A0D-DEA8-BC8D0351858D}"/>
              </a:ext>
            </a:extLst>
          </p:cNvPr>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dirty="0" err="1">
                <a:latin typeface="Times New Roman" panose="02020603050405020304" pitchFamily="18" charset="0"/>
                <a:cs typeface="Times New Roman" panose="02020603050405020304" pitchFamily="18" charset="0"/>
              </a:rPr>
              <a:t>EnergySharp</a:t>
            </a:r>
            <a:r>
              <a:rPr lang="en-US"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has the potential to reinvent the industry.</a:t>
            </a:r>
          </a:p>
        </p:txBody>
      </p:sp>
      <p:sp>
        <p:nvSpPr>
          <p:cNvPr id="12" name="Google Shape;160;p3">
            <a:extLst>
              <a:ext uri="{FF2B5EF4-FFF2-40B4-BE49-F238E27FC236}">
                <a16:creationId xmlns:a16="http://schemas.microsoft.com/office/drawing/2014/main" id="{D16E5E4B-3377-6F80-6F8E-E4ABFB727414}"/>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Enabling Mass Adoption Through an Intuitive Interface</a:t>
            </a:r>
            <a:endParaRPr sz="1600" i="1" dirty="0">
              <a:solidFill>
                <a:srgbClr val="02614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50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 VT100 Terminal">
            <a:extLst>
              <a:ext uri="{FF2B5EF4-FFF2-40B4-BE49-F238E27FC236}">
                <a16:creationId xmlns:a16="http://schemas.microsoft.com/office/drawing/2014/main" id="{5AEE9462-7BBA-DCF5-5CBE-C9268BB89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542" y="1385474"/>
            <a:ext cx="4633210" cy="4103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7F2D03-1E96-2E0D-B862-14B016EFDED2}"/>
              </a:ext>
            </a:extLst>
          </p:cNvPr>
          <p:cNvSpPr txBox="1"/>
          <p:nvPr/>
        </p:nvSpPr>
        <p:spPr>
          <a:xfrm>
            <a:off x="914400" y="5718629"/>
            <a:ext cx="9158514" cy="523220"/>
          </a:xfrm>
          <a:prstGeom prst="rect">
            <a:avLst/>
          </a:prstGeom>
          <a:noFill/>
        </p:spPr>
        <p:txBody>
          <a:bodyPr wrap="square" rtlCol="0">
            <a:spAutoFit/>
          </a:bodyPr>
          <a:lstStyle/>
          <a:p>
            <a:r>
              <a:rPr lang="en-US" dirty="0"/>
              <a:t>Image from: </a:t>
            </a:r>
            <a:r>
              <a:rPr lang="en-US" dirty="0">
                <a:hlinkClick r:id="rId4"/>
              </a:rPr>
              <a:t>https://devblogs.microsoft.com/commandline/windows-command-line-backgrounder/</a:t>
            </a:r>
            <a:r>
              <a:rPr lang="en-US" dirty="0"/>
              <a:t> (Right)</a:t>
            </a:r>
          </a:p>
          <a:p>
            <a:r>
              <a:rPr lang="en-US" dirty="0"/>
              <a:t>Image from: </a:t>
            </a:r>
            <a:r>
              <a:rPr lang="en-US" dirty="0">
                <a:hlinkClick r:id="rId5"/>
              </a:rPr>
              <a:t>https://en.wikipedia.org/wiki/Windows_7</a:t>
            </a:r>
            <a:r>
              <a:rPr lang="en-US" dirty="0"/>
              <a:t> (Left)</a:t>
            </a:r>
            <a:endParaRPr lang="en-CA" dirty="0"/>
          </a:p>
        </p:txBody>
      </p:sp>
      <p:pic>
        <p:nvPicPr>
          <p:cNvPr id="1030" name="Picture 6" descr="Windows 7 - Wikipedia">
            <a:extLst>
              <a:ext uri="{FF2B5EF4-FFF2-40B4-BE49-F238E27FC236}">
                <a16:creationId xmlns:a16="http://schemas.microsoft.com/office/drawing/2014/main" id="{99E3C1F6-EF71-9789-BD5F-1CD32282B7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7257" y="1370726"/>
            <a:ext cx="5470949" cy="410321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9C4F39C-2769-46D4-B856-E7A7C46E5CC1}"/>
              </a:ext>
            </a:extLst>
          </p:cNvPr>
          <p:cNvCxnSpPr>
            <a:cxnSpLocks/>
          </p:cNvCxnSpPr>
          <p:nvPr/>
        </p:nvCxnSpPr>
        <p:spPr>
          <a:xfrm>
            <a:off x="5522752" y="3479567"/>
            <a:ext cx="834505" cy="0"/>
          </a:xfrm>
          <a:prstGeom prst="straightConnector1">
            <a:avLst/>
          </a:prstGeom>
          <a:ln w="76200">
            <a:solidFill>
              <a:srgbClr val="038069"/>
            </a:solidFill>
            <a:tailEnd type="triangle"/>
          </a:ln>
        </p:spPr>
        <p:style>
          <a:lnRef idx="3">
            <a:schemeClr val="dk1"/>
          </a:lnRef>
          <a:fillRef idx="0">
            <a:schemeClr val="dk1"/>
          </a:fillRef>
          <a:effectRef idx="2">
            <a:schemeClr val="dk1"/>
          </a:effectRef>
          <a:fontRef idx="minor">
            <a:schemeClr val="tx1"/>
          </a:fontRef>
        </p:style>
      </p:cxnSp>
      <p:sp>
        <p:nvSpPr>
          <p:cNvPr id="10" name="Google Shape;159;p3">
            <a:extLst>
              <a:ext uri="{FF2B5EF4-FFF2-40B4-BE49-F238E27FC236}">
                <a16:creationId xmlns:a16="http://schemas.microsoft.com/office/drawing/2014/main" id="{B33220E9-0774-3D69-02AC-5CAF83B81EA0}"/>
              </a:ext>
            </a:extLst>
          </p:cNvPr>
          <p:cNvSpPr txBox="1">
            <a:spLocks noGrp="1"/>
          </p:cNvSpPr>
          <p:nvPr>
            <p:ph type="body" idx="1"/>
          </p:nvPr>
        </p:nvSpPr>
        <p:spPr>
          <a:xfrm>
            <a:off x="284744" y="208536"/>
            <a:ext cx="10423896" cy="306538"/>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2000"/>
              <a:buNone/>
            </a:pPr>
            <a:r>
              <a:rPr lang="en-US" dirty="0" err="1">
                <a:latin typeface="Times New Roman" panose="02020603050405020304" pitchFamily="18" charset="0"/>
                <a:cs typeface="Times New Roman" panose="02020603050405020304" pitchFamily="18" charset="0"/>
              </a:rPr>
              <a:t>EnergySharp</a:t>
            </a:r>
            <a:r>
              <a:rPr lang="en-US"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has the potential to reinvent the industry.</a:t>
            </a:r>
          </a:p>
        </p:txBody>
      </p:sp>
      <p:sp>
        <p:nvSpPr>
          <p:cNvPr id="11" name="Google Shape;160;p3">
            <a:extLst>
              <a:ext uri="{FF2B5EF4-FFF2-40B4-BE49-F238E27FC236}">
                <a16:creationId xmlns:a16="http://schemas.microsoft.com/office/drawing/2014/main" id="{E9326C44-0527-ED26-4050-C69B5E88AD0D}"/>
              </a:ext>
            </a:extLst>
          </p:cNvPr>
          <p:cNvSpPr txBox="1">
            <a:spLocks noGrp="1"/>
          </p:cNvSpPr>
          <p:nvPr>
            <p:ph type="body" idx="2"/>
          </p:nvPr>
        </p:nvSpPr>
        <p:spPr>
          <a:xfrm>
            <a:off x="284744" y="515074"/>
            <a:ext cx="10423896" cy="24469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1600"/>
              <a:buFont typeface="Avenir"/>
              <a:buNone/>
            </a:pPr>
            <a:r>
              <a:rPr lang="en-US" dirty="0">
                <a:solidFill>
                  <a:srgbClr val="02614E"/>
                </a:solidFill>
                <a:latin typeface="Times New Roman" panose="02020603050405020304" pitchFamily="18" charset="0"/>
                <a:cs typeface="Times New Roman" panose="02020603050405020304" pitchFamily="18" charset="0"/>
              </a:rPr>
              <a:t>Enabling Mass Adoption Through an Intuitive Interface</a:t>
            </a:r>
            <a:endParaRPr lang="en-US" sz="1600" i="1" dirty="0">
              <a:solidFill>
                <a:srgbClr val="02614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137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4"/>
          <p:cNvSpPr/>
          <p:nvPr/>
        </p:nvSpPr>
        <p:spPr>
          <a:xfrm>
            <a:off x="716875" y="3088946"/>
            <a:ext cx="3240584" cy="621660"/>
          </a:xfrm>
          <a:prstGeom prst="rect">
            <a:avLst/>
          </a:prstGeom>
          <a:solidFill>
            <a:srgbClr val="02614E"/>
          </a:solidFill>
          <a:ln w="12700" cap="flat" cmpd="sng">
            <a:solidFill>
              <a:srgbClr val="001B3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Times New Roman" panose="02020603050405020304" pitchFamily="18" charset="0"/>
                <a:ea typeface="Avenir"/>
                <a:cs typeface="Times New Roman" panose="02020603050405020304" pitchFamily="18" charset="0"/>
                <a:sym typeface="Avenir"/>
              </a:rPr>
              <a:t>Building Owners/</a:t>
            </a:r>
            <a:r>
              <a:rPr lang="en-US" sz="1800" b="1" dirty="0">
                <a:solidFill>
                  <a:schemeClr val="lt1"/>
                </a:solidFill>
                <a:latin typeface="Times New Roman" panose="02020603050405020304" pitchFamily="18" charset="0"/>
                <a:ea typeface="Avenir"/>
                <a:cs typeface="Times New Roman" panose="02020603050405020304" pitchFamily="18" charset="0"/>
                <a:sym typeface="Avenir"/>
              </a:rPr>
              <a:t>Managers</a:t>
            </a:r>
          </a:p>
        </p:txBody>
      </p:sp>
      <p:grpSp>
        <p:nvGrpSpPr>
          <p:cNvPr id="174" name="Google Shape;174;p4"/>
          <p:cNvGrpSpPr/>
          <p:nvPr/>
        </p:nvGrpSpPr>
        <p:grpSpPr>
          <a:xfrm>
            <a:off x="4776385" y="1422718"/>
            <a:ext cx="6928104" cy="2282554"/>
            <a:chOff x="4765765" y="1068159"/>
            <a:chExt cx="6928104" cy="2282554"/>
          </a:xfrm>
        </p:grpSpPr>
        <p:sp>
          <p:nvSpPr>
            <p:cNvPr id="175" name="Google Shape;175;p4"/>
            <p:cNvSpPr/>
            <p:nvPr/>
          </p:nvSpPr>
          <p:spPr>
            <a:xfrm>
              <a:off x="4765765" y="1068159"/>
              <a:ext cx="6928104" cy="2282554"/>
            </a:xfrm>
            <a:prstGeom prst="rect">
              <a:avLst/>
            </a:prstGeom>
            <a:solidFill>
              <a:srgbClr val="02614E">
                <a:alpha val="50000"/>
              </a:srgbClr>
            </a:solidFill>
            <a:ln>
              <a:noFill/>
            </a:ln>
          </p:spPr>
          <p:txBody>
            <a:bodyPr spcFirstLastPara="1" wrap="square" lIns="1656000" tIns="576000" rIns="91425" bIns="45700" anchor="t" anchorCtr="0">
              <a:noAutofit/>
            </a:bodyPr>
            <a:lstStyle/>
            <a:p>
              <a:pPr marL="0" marR="0" lvl="0" indent="0" algn="l" rtl="0">
                <a:spcBef>
                  <a:spcPts val="0"/>
                </a:spcBef>
                <a:spcAft>
                  <a:spcPts val="0"/>
                </a:spcAft>
                <a:buNone/>
              </a:pPr>
              <a:endParaRPr sz="1400" dirty="0">
                <a:solidFill>
                  <a:schemeClr val="dk1"/>
                </a:solidFill>
                <a:latin typeface="Avenir"/>
                <a:ea typeface="Avenir"/>
                <a:cs typeface="Avenir"/>
                <a:sym typeface="Avenir"/>
              </a:endParaRPr>
            </a:p>
          </p:txBody>
        </p:sp>
        <p:sp>
          <p:nvSpPr>
            <p:cNvPr id="176" name="Google Shape;176;p4"/>
            <p:cNvSpPr/>
            <p:nvPr/>
          </p:nvSpPr>
          <p:spPr>
            <a:xfrm>
              <a:off x="5028346" y="1585386"/>
              <a:ext cx="1248100" cy="1248100"/>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77" name="Google Shape;177;p4"/>
            <p:cNvSpPr/>
            <p:nvPr/>
          </p:nvSpPr>
          <p:spPr>
            <a:xfrm>
              <a:off x="6408194" y="1261071"/>
              <a:ext cx="5102135" cy="31083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212F29"/>
                  </a:solidFill>
                  <a:latin typeface="Times New Roman" panose="02020603050405020304" pitchFamily="18" charset="0"/>
                  <a:ea typeface="Avenir"/>
                  <a:cs typeface="Times New Roman" panose="02020603050405020304" pitchFamily="18" charset="0"/>
                  <a:sym typeface="Avenir"/>
                </a:rPr>
                <a:t>Use the interface application. </a:t>
              </a:r>
              <a:endParaRPr sz="1800" dirty="0">
                <a:solidFill>
                  <a:srgbClr val="212F29"/>
                </a:solidFill>
                <a:latin typeface="Times New Roman" panose="02020603050405020304" pitchFamily="18" charset="0"/>
                <a:ea typeface="Avenir"/>
                <a:cs typeface="Times New Roman" panose="02020603050405020304" pitchFamily="18" charset="0"/>
                <a:sym typeface="Avenir"/>
              </a:endParaRPr>
            </a:p>
          </p:txBody>
        </p:sp>
        <p:grpSp>
          <p:nvGrpSpPr>
            <p:cNvPr id="178" name="Google Shape;178;p4"/>
            <p:cNvGrpSpPr/>
            <p:nvPr/>
          </p:nvGrpSpPr>
          <p:grpSpPr>
            <a:xfrm>
              <a:off x="6500007" y="1568950"/>
              <a:ext cx="5182404" cy="523180"/>
              <a:chOff x="6374912" y="1554099"/>
              <a:chExt cx="5182404" cy="523180"/>
            </a:xfrm>
          </p:grpSpPr>
          <p:sp>
            <p:nvSpPr>
              <p:cNvPr id="180" name="Google Shape;180;p4"/>
              <p:cNvSpPr/>
              <p:nvPr/>
            </p:nvSpPr>
            <p:spPr>
              <a:xfrm>
                <a:off x="6374912" y="1642958"/>
                <a:ext cx="310830" cy="310830"/>
              </a:xfrm>
              <a:prstGeom prst="ellipse">
                <a:avLst/>
              </a:prstGeom>
              <a:solidFill>
                <a:srgbClr val="212F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12F29"/>
                  </a:solidFill>
                  <a:latin typeface="Avenir"/>
                  <a:ea typeface="Avenir"/>
                  <a:cs typeface="Avenir"/>
                  <a:sym typeface="Avenir"/>
                </a:endParaRPr>
              </a:p>
            </p:txBody>
          </p:sp>
          <p:sp>
            <p:nvSpPr>
              <p:cNvPr id="182" name="Google Shape;182;p4"/>
              <p:cNvSpPr txBox="1"/>
              <p:nvPr/>
            </p:nvSpPr>
            <p:spPr>
              <a:xfrm>
                <a:off x="6745376" y="1554099"/>
                <a:ext cx="481194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Times New Roman" panose="02020603050405020304" pitchFamily="18" charset="0"/>
                    <a:ea typeface="Avenir"/>
                    <a:cs typeface="Times New Roman" panose="02020603050405020304" pitchFamily="18" charset="0"/>
                    <a:sym typeface="Avenir"/>
                  </a:rPr>
                  <a:t>Task required: </a:t>
                </a:r>
                <a:r>
                  <a:rPr lang="en-US" sz="1400" dirty="0">
                    <a:solidFill>
                      <a:schemeClr val="dk1"/>
                    </a:solidFill>
                    <a:latin typeface="Times New Roman" panose="02020603050405020304" pitchFamily="18" charset="0"/>
                    <a:ea typeface="Avenir"/>
                    <a:cs typeface="Times New Roman" panose="02020603050405020304" pitchFamily="18" charset="0"/>
                    <a:sym typeface="Avenir"/>
                  </a:rPr>
                  <a:t>Input building blueprint into a user interface. </a:t>
                </a:r>
                <a:r>
                  <a:rPr lang="en-US" dirty="0">
                    <a:solidFill>
                      <a:schemeClr val="dk1"/>
                    </a:solidFill>
                    <a:latin typeface="Times New Roman" panose="02020603050405020304" pitchFamily="18" charset="0"/>
                    <a:ea typeface="Avenir"/>
                    <a:cs typeface="Times New Roman" panose="02020603050405020304" pitchFamily="18" charset="0"/>
                    <a:sym typeface="Avenir"/>
                  </a:rPr>
                  <a:t>	   	      </a:t>
                </a:r>
                <a:r>
                  <a:rPr lang="en-US" sz="1400" dirty="0">
                    <a:solidFill>
                      <a:schemeClr val="dk1"/>
                    </a:solidFill>
                    <a:latin typeface="Times New Roman" panose="02020603050405020304" pitchFamily="18" charset="0"/>
                    <a:ea typeface="Avenir"/>
                    <a:cs typeface="Times New Roman" panose="02020603050405020304" pitchFamily="18" charset="0"/>
                    <a:sym typeface="Avenir"/>
                  </a:rPr>
                  <a:t>Receive actionable output.</a:t>
                </a:r>
                <a:endParaRPr dirty="0">
                  <a:latin typeface="Times New Roman" panose="02020603050405020304" pitchFamily="18" charset="0"/>
                  <a:cs typeface="Times New Roman" panose="02020603050405020304" pitchFamily="18" charset="0"/>
                </a:endParaRPr>
              </a:p>
            </p:txBody>
          </p:sp>
        </p:grpSp>
        <p:grpSp>
          <p:nvGrpSpPr>
            <p:cNvPr id="183" name="Google Shape;183;p4"/>
            <p:cNvGrpSpPr/>
            <p:nvPr/>
          </p:nvGrpSpPr>
          <p:grpSpPr>
            <a:xfrm>
              <a:off x="6500007" y="2221871"/>
              <a:ext cx="4208633" cy="311644"/>
              <a:chOff x="6374912" y="2229009"/>
              <a:chExt cx="4208633" cy="311644"/>
            </a:xfrm>
          </p:grpSpPr>
          <p:sp>
            <p:nvSpPr>
              <p:cNvPr id="185" name="Google Shape;185;p4"/>
              <p:cNvSpPr/>
              <p:nvPr/>
            </p:nvSpPr>
            <p:spPr>
              <a:xfrm>
                <a:off x="6374912" y="2229823"/>
                <a:ext cx="310830" cy="310830"/>
              </a:xfrm>
              <a:prstGeom prst="ellipse">
                <a:avLst/>
              </a:prstGeom>
              <a:solidFill>
                <a:srgbClr val="212F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87" name="Google Shape;187;p4"/>
              <p:cNvSpPr txBox="1"/>
              <p:nvPr/>
            </p:nvSpPr>
            <p:spPr>
              <a:xfrm>
                <a:off x="6772878" y="2229009"/>
                <a:ext cx="3810667"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dk1"/>
                    </a:solidFill>
                    <a:latin typeface="Times New Roman" panose="02020603050405020304" pitchFamily="18" charset="0"/>
                    <a:cs typeface="Times New Roman" panose="02020603050405020304" pitchFamily="18" charset="0"/>
                    <a:sym typeface="Avenir"/>
                  </a:rPr>
                  <a:t>Time required: </a:t>
                </a:r>
                <a:r>
                  <a:rPr lang="en-US" dirty="0">
                    <a:solidFill>
                      <a:schemeClr val="dk1"/>
                    </a:solidFill>
                    <a:latin typeface="Times New Roman" panose="02020603050405020304" pitchFamily="18" charset="0"/>
                    <a:cs typeface="Times New Roman" panose="02020603050405020304" pitchFamily="18" charset="0"/>
                    <a:sym typeface="Avenir"/>
                  </a:rPr>
                  <a:t>Low </a:t>
                </a:r>
                <a:endParaRPr dirty="0">
                  <a:latin typeface="Times New Roman" panose="02020603050405020304" pitchFamily="18" charset="0"/>
                  <a:cs typeface="Times New Roman" panose="02020603050405020304" pitchFamily="18" charset="0"/>
                </a:endParaRPr>
              </a:p>
            </p:txBody>
          </p:sp>
        </p:grpSp>
        <p:grpSp>
          <p:nvGrpSpPr>
            <p:cNvPr id="188" name="Google Shape;188;p4"/>
            <p:cNvGrpSpPr/>
            <p:nvPr/>
          </p:nvGrpSpPr>
          <p:grpSpPr>
            <a:xfrm>
              <a:off x="6500007" y="2787562"/>
              <a:ext cx="4566099" cy="310830"/>
              <a:chOff x="6374912" y="2812458"/>
              <a:chExt cx="4566099" cy="310830"/>
            </a:xfrm>
          </p:grpSpPr>
          <p:sp>
            <p:nvSpPr>
              <p:cNvPr id="190" name="Google Shape;190;p4"/>
              <p:cNvSpPr/>
              <p:nvPr/>
            </p:nvSpPr>
            <p:spPr>
              <a:xfrm>
                <a:off x="6374912" y="2812458"/>
                <a:ext cx="310830" cy="310830"/>
              </a:xfrm>
              <a:prstGeom prst="ellipse">
                <a:avLst/>
              </a:prstGeom>
              <a:solidFill>
                <a:srgbClr val="212F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92" name="Google Shape;192;p4"/>
              <p:cNvSpPr txBox="1"/>
              <p:nvPr/>
            </p:nvSpPr>
            <p:spPr>
              <a:xfrm>
                <a:off x="6745376" y="2813985"/>
                <a:ext cx="419563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Times New Roman" panose="02020603050405020304" pitchFamily="18" charset="0"/>
                    <a:ea typeface="Avenir"/>
                    <a:cs typeface="Times New Roman" panose="02020603050405020304" pitchFamily="18" charset="0"/>
                    <a:sym typeface="Avenir"/>
                  </a:rPr>
                  <a:t>Capital required: </a:t>
                </a:r>
                <a:r>
                  <a:rPr lang="en-US" dirty="0">
                    <a:solidFill>
                      <a:schemeClr val="dk1"/>
                    </a:solidFill>
                    <a:latin typeface="Times New Roman" panose="02020603050405020304" pitchFamily="18" charset="0"/>
                    <a:ea typeface="Avenir"/>
                    <a:cs typeface="Times New Roman" panose="02020603050405020304" pitchFamily="18" charset="0"/>
                    <a:sym typeface="Avenir"/>
                  </a:rPr>
                  <a:t>Low</a:t>
                </a:r>
                <a:endParaRPr dirty="0">
                  <a:latin typeface="Times New Roman" panose="02020603050405020304" pitchFamily="18" charset="0"/>
                  <a:cs typeface="Times New Roman" panose="02020603050405020304" pitchFamily="18" charset="0"/>
                </a:endParaRPr>
              </a:p>
            </p:txBody>
          </p:sp>
        </p:grpSp>
      </p:grpSp>
      <p:sp>
        <p:nvSpPr>
          <p:cNvPr id="212" name="Google Shape;212;p4"/>
          <p:cNvSpPr/>
          <p:nvPr/>
        </p:nvSpPr>
        <p:spPr>
          <a:xfrm>
            <a:off x="1548809" y="1352207"/>
            <a:ext cx="1491667" cy="1491667"/>
          </a:xfrm>
          <a:prstGeom prst="ellipse">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213" name="Google Shape;213;p4"/>
          <p:cNvSpPr/>
          <p:nvPr/>
        </p:nvSpPr>
        <p:spPr>
          <a:xfrm rot="5400000">
            <a:off x="4168510" y="2419835"/>
            <a:ext cx="395308" cy="340783"/>
          </a:xfrm>
          <a:prstGeom prst="triangle">
            <a:avLst>
              <a:gd name="adj" fmla="val 50000"/>
            </a:avLst>
          </a:prstGeom>
          <a:solidFill>
            <a:srgbClr val="00E1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pic>
        <p:nvPicPr>
          <p:cNvPr id="2" name="Graphic 1" descr="Users with solid fill">
            <a:extLst>
              <a:ext uri="{FF2B5EF4-FFF2-40B4-BE49-F238E27FC236}">
                <a16:creationId xmlns:a16="http://schemas.microsoft.com/office/drawing/2014/main" id="{7FCBA54E-7D6B-F363-1AC1-E7BA500816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2518" y="1452490"/>
            <a:ext cx="1200382" cy="1200382"/>
          </a:xfrm>
          <a:prstGeom prst="rect">
            <a:avLst/>
          </a:prstGeom>
        </p:spPr>
      </p:pic>
      <p:pic>
        <p:nvPicPr>
          <p:cNvPr id="6" name="Graphic 5" descr="Stopwatch 66% with solid fill">
            <a:extLst>
              <a:ext uri="{FF2B5EF4-FFF2-40B4-BE49-F238E27FC236}">
                <a16:creationId xmlns:a16="http://schemas.microsoft.com/office/drawing/2014/main" id="{AFB5428E-98A6-C03C-46E9-632DD4D266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25091" y="2586343"/>
            <a:ext cx="268164" cy="268164"/>
          </a:xfrm>
          <a:prstGeom prst="rect">
            <a:avLst/>
          </a:prstGeom>
        </p:spPr>
      </p:pic>
      <p:pic>
        <p:nvPicPr>
          <p:cNvPr id="7" name="Graphic 6" descr="Stopwatch 66% with solid fill">
            <a:extLst>
              <a:ext uri="{FF2B5EF4-FFF2-40B4-BE49-F238E27FC236}">
                <a16:creationId xmlns:a16="http://schemas.microsoft.com/office/drawing/2014/main" id="{0AB51199-B601-C10E-01A6-9638E1EC43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4929" y="4145048"/>
            <a:ext cx="268164" cy="268164"/>
          </a:xfrm>
          <a:prstGeom prst="rect">
            <a:avLst/>
          </a:prstGeom>
        </p:spPr>
      </p:pic>
      <p:pic>
        <p:nvPicPr>
          <p:cNvPr id="9" name="Graphic 8" descr="Flying Money with solid fill">
            <a:extLst>
              <a:ext uri="{FF2B5EF4-FFF2-40B4-BE49-F238E27FC236}">
                <a16:creationId xmlns:a16="http://schemas.microsoft.com/office/drawing/2014/main" id="{3327883B-C02A-20C8-1909-F3D105E55F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8721" y="3180363"/>
            <a:ext cx="239883" cy="239883"/>
          </a:xfrm>
          <a:prstGeom prst="rect">
            <a:avLst/>
          </a:prstGeom>
        </p:spPr>
      </p:pic>
      <p:pic>
        <p:nvPicPr>
          <p:cNvPr id="12" name="Graphic 11" descr="Clipboard Checked with solid fill">
            <a:extLst>
              <a:ext uri="{FF2B5EF4-FFF2-40B4-BE49-F238E27FC236}">
                <a16:creationId xmlns:a16="http://schemas.microsoft.com/office/drawing/2014/main" id="{7A114EE8-3F8D-BDE0-7CEC-41DFB470EF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4581" y="2023162"/>
            <a:ext cx="272856" cy="272856"/>
          </a:xfrm>
          <a:prstGeom prst="rect">
            <a:avLst/>
          </a:prstGeom>
        </p:spPr>
      </p:pic>
      <p:pic>
        <p:nvPicPr>
          <p:cNvPr id="3" name="Graphic 2" descr="Fluorescent Light Bulb with solid fill">
            <a:extLst>
              <a:ext uri="{FF2B5EF4-FFF2-40B4-BE49-F238E27FC236}">
                <a16:creationId xmlns:a16="http://schemas.microsoft.com/office/drawing/2014/main" id="{1A2AF9A9-2EE8-11B6-0A20-173FA123B2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15686" y="2052681"/>
            <a:ext cx="1067281" cy="1067281"/>
          </a:xfrm>
          <a:prstGeom prst="rect">
            <a:avLst/>
          </a:prstGeom>
        </p:spPr>
      </p:pic>
      <p:sp>
        <p:nvSpPr>
          <p:cNvPr id="5" name="Google Shape;173;p4">
            <a:extLst>
              <a:ext uri="{FF2B5EF4-FFF2-40B4-BE49-F238E27FC236}">
                <a16:creationId xmlns:a16="http://schemas.microsoft.com/office/drawing/2014/main" id="{335A3F1C-103F-7FE7-D69C-52B8DCC7A4BA}"/>
              </a:ext>
            </a:extLst>
          </p:cNvPr>
          <p:cNvSpPr txBox="1"/>
          <p:nvPr/>
        </p:nvSpPr>
        <p:spPr>
          <a:xfrm>
            <a:off x="497859" y="4177190"/>
            <a:ext cx="3593565" cy="1815841"/>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rgbClr val="000000"/>
              </a:buClr>
              <a:buSzPts val="1400"/>
            </a:pPr>
            <a:r>
              <a:rPr lang="en-US" sz="1600" dirty="0">
                <a:latin typeface="Times New Roman" panose="02020603050405020304" pitchFamily="18" charset="0"/>
                <a:ea typeface="Avenir"/>
                <a:cs typeface="Times New Roman" panose="02020603050405020304" pitchFamily="18" charset="0"/>
                <a:sym typeface="Avenir"/>
              </a:rPr>
              <a:t>Our solution interface will enable users to directly leverage the EP system to gain actionable insights themselves. </a:t>
            </a:r>
            <a:endParaRPr lang="en-US" sz="1600" dirty="0">
              <a:solidFill>
                <a:srgbClr val="000000"/>
              </a:solidFill>
              <a:latin typeface="Times New Roman" panose="02020603050405020304" pitchFamily="18" charset="0"/>
              <a:ea typeface="Avenir"/>
              <a:cs typeface="Times New Roman" panose="02020603050405020304" pitchFamily="18" charset="0"/>
              <a:sym typeface="Avenir"/>
            </a:endParaRPr>
          </a:p>
          <a:p>
            <a:pPr marR="0" lvl="0" algn="ctr" rtl="0">
              <a:spcBef>
                <a:spcPts val="0"/>
              </a:spcBef>
              <a:spcAft>
                <a:spcPts val="0"/>
              </a:spcAft>
              <a:buClr>
                <a:srgbClr val="000000"/>
              </a:buClr>
              <a:buSzPts val="1400"/>
            </a:pPr>
            <a:endParaRPr lang="en-US" sz="1600" i="0" u="none" strike="noStrike" cap="none" dirty="0">
              <a:latin typeface="Times New Roman" panose="02020603050405020304" pitchFamily="18" charset="0"/>
              <a:ea typeface="Avenir"/>
              <a:cs typeface="Times New Roman" panose="02020603050405020304" pitchFamily="18" charset="0"/>
              <a:sym typeface="Avenir"/>
            </a:endParaRPr>
          </a:p>
          <a:p>
            <a:pPr marR="0" lvl="0" algn="ctr" rtl="0">
              <a:spcBef>
                <a:spcPts val="0"/>
              </a:spcBef>
              <a:spcAft>
                <a:spcPts val="0"/>
              </a:spcAft>
              <a:buClr>
                <a:srgbClr val="000000"/>
              </a:buClr>
              <a:buSzPts val="1400"/>
            </a:pPr>
            <a:r>
              <a:rPr lang="en-US" sz="1600" b="1" dirty="0">
                <a:solidFill>
                  <a:srgbClr val="000000"/>
                </a:solidFill>
                <a:latin typeface="Times New Roman" panose="02020603050405020304" pitchFamily="18" charset="0"/>
                <a:ea typeface="Avenir"/>
                <a:cs typeface="Times New Roman" panose="02020603050405020304" pitchFamily="18" charset="0"/>
                <a:sym typeface="Avenir"/>
              </a:rPr>
              <a:t>We reduce the barriers of time and capital, facilitating the adoption of more sustainable practices.</a:t>
            </a:r>
            <a:endParaRPr lang="en-US" sz="1600" b="1" i="0" u="none" strike="noStrike" cap="none" dirty="0">
              <a:solidFill>
                <a:srgbClr val="000000"/>
              </a:solidFill>
              <a:latin typeface="Times New Roman" panose="02020603050405020304" pitchFamily="18" charset="0"/>
              <a:ea typeface="Avenir"/>
              <a:cs typeface="Times New Roman" panose="02020603050405020304" pitchFamily="18" charset="0"/>
              <a:sym typeface="Avenir"/>
            </a:endParaRPr>
          </a:p>
        </p:txBody>
      </p:sp>
      <p:sp>
        <p:nvSpPr>
          <p:cNvPr id="4" name="Google Shape;159;p3">
            <a:extLst>
              <a:ext uri="{FF2B5EF4-FFF2-40B4-BE49-F238E27FC236}">
                <a16:creationId xmlns:a16="http://schemas.microsoft.com/office/drawing/2014/main" id="{6F20249E-27CA-D0A3-3BE0-C2DD4B0D1D07}"/>
              </a:ext>
            </a:extLst>
          </p:cNvPr>
          <p:cNvSpPr txBox="1">
            <a:spLocks/>
          </p:cNvSpPr>
          <p:nvPr/>
        </p:nvSpPr>
        <p:spPr>
          <a:xfrm>
            <a:off x="284744" y="208536"/>
            <a:ext cx="11011676" cy="30653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r>
              <a:rPr lang="en-US" sz="2000" b="1" dirty="0">
                <a:latin typeface="Times New Roman" panose="02020603050405020304" pitchFamily="18" charset="0"/>
                <a:cs typeface="Times New Roman" panose="02020603050405020304" pitchFamily="18" charset="0"/>
              </a:rPr>
              <a:t>Our proposition simplifies the entire process.</a:t>
            </a:r>
          </a:p>
        </p:txBody>
      </p:sp>
      <p:sp>
        <p:nvSpPr>
          <p:cNvPr id="8" name="Google Shape;160;p3">
            <a:extLst>
              <a:ext uri="{FF2B5EF4-FFF2-40B4-BE49-F238E27FC236}">
                <a16:creationId xmlns:a16="http://schemas.microsoft.com/office/drawing/2014/main" id="{F4FA7FDE-DEB8-9E63-48CF-BF60A9E28C4C}"/>
              </a:ext>
            </a:extLst>
          </p:cNvPr>
          <p:cNvSpPr txBox="1">
            <a:spLocks/>
          </p:cNvSpPr>
          <p:nvPr/>
        </p:nvSpPr>
        <p:spPr>
          <a:xfrm>
            <a:off x="284744" y="515074"/>
            <a:ext cx="10423896" cy="244691"/>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600"/>
              <a:buFont typeface="Avenir"/>
              <a:buNone/>
            </a:pPr>
            <a:r>
              <a:rPr lang="en-US" sz="1600" i="1" dirty="0">
                <a:solidFill>
                  <a:srgbClr val="02614E"/>
                </a:solidFill>
                <a:latin typeface="Times New Roman" panose="02020603050405020304" pitchFamily="18" charset="0"/>
                <a:cs typeface="Times New Roman" panose="02020603050405020304" pitchFamily="18" charset="0"/>
              </a:rPr>
              <a:t>Proposed Workflow.</a:t>
            </a:r>
          </a:p>
        </p:txBody>
      </p:sp>
      <p:pic>
        <p:nvPicPr>
          <p:cNvPr id="10" name="Picture 9">
            <a:extLst>
              <a:ext uri="{FF2B5EF4-FFF2-40B4-BE49-F238E27FC236}">
                <a16:creationId xmlns:a16="http://schemas.microsoft.com/office/drawing/2014/main" id="{4548E075-2606-8CE3-2A4E-68F152319B9A}"/>
              </a:ext>
            </a:extLst>
          </p:cNvPr>
          <p:cNvPicPr>
            <a:picLocks noChangeAspect="1"/>
          </p:cNvPicPr>
          <p:nvPr/>
        </p:nvPicPr>
        <p:blipFill>
          <a:blip r:embed="rId13"/>
          <a:stretch>
            <a:fillRect/>
          </a:stretch>
        </p:blipFill>
        <p:spPr>
          <a:xfrm>
            <a:off x="5123847" y="4145048"/>
            <a:ext cx="414627" cy="414627"/>
          </a:xfrm>
          <a:prstGeom prst="rect">
            <a:avLst/>
          </a:prstGeom>
        </p:spPr>
      </p:pic>
      <p:pic>
        <p:nvPicPr>
          <p:cNvPr id="13" name="Picture 12">
            <a:extLst>
              <a:ext uri="{FF2B5EF4-FFF2-40B4-BE49-F238E27FC236}">
                <a16:creationId xmlns:a16="http://schemas.microsoft.com/office/drawing/2014/main" id="{6B039BA9-EF8A-8D45-8005-0B733D576794}"/>
              </a:ext>
            </a:extLst>
          </p:cNvPr>
          <p:cNvPicPr>
            <a:picLocks noChangeAspect="1"/>
          </p:cNvPicPr>
          <p:nvPr/>
        </p:nvPicPr>
        <p:blipFill>
          <a:blip r:embed="rId13"/>
          <a:stretch>
            <a:fillRect/>
          </a:stretch>
        </p:blipFill>
        <p:spPr>
          <a:xfrm>
            <a:off x="5123847" y="4858540"/>
            <a:ext cx="414627" cy="414627"/>
          </a:xfrm>
          <a:prstGeom prst="rect">
            <a:avLst/>
          </a:prstGeom>
        </p:spPr>
      </p:pic>
      <p:sp>
        <p:nvSpPr>
          <p:cNvPr id="14" name="TextBox 13">
            <a:extLst>
              <a:ext uri="{FF2B5EF4-FFF2-40B4-BE49-F238E27FC236}">
                <a16:creationId xmlns:a16="http://schemas.microsoft.com/office/drawing/2014/main" id="{8E2F8AED-F2B3-980F-C9A5-49DE4562AE78}"/>
              </a:ext>
            </a:extLst>
          </p:cNvPr>
          <p:cNvSpPr txBox="1"/>
          <p:nvPr/>
        </p:nvSpPr>
        <p:spPr>
          <a:xfrm>
            <a:off x="5543416" y="4177841"/>
            <a:ext cx="267717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Ease of use</a:t>
            </a:r>
          </a:p>
        </p:txBody>
      </p:sp>
      <p:sp>
        <p:nvSpPr>
          <p:cNvPr id="15" name="TextBox 14">
            <a:extLst>
              <a:ext uri="{FF2B5EF4-FFF2-40B4-BE49-F238E27FC236}">
                <a16:creationId xmlns:a16="http://schemas.microsoft.com/office/drawing/2014/main" id="{5C567565-63C9-72FB-BD34-DFFA26E45711}"/>
              </a:ext>
            </a:extLst>
          </p:cNvPr>
          <p:cNvSpPr txBox="1"/>
          <p:nvPr/>
        </p:nvSpPr>
        <p:spPr>
          <a:xfrm>
            <a:off x="5566569" y="4865949"/>
            <a:ext cx="2654912"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Tailored</a:t>
            </a:r>
          </a:p>
        </p:txBody>
      </p:sp>
      <p:pic>
        <p:nvPicPr>
          <p:cNvPr id="17" name="Graphic 16" descr="Stopwatch 66% with solid fill">
            <a:extLst>
              <a:ext uri="{FF2B5EF4-FFF2-40B4-BE49-F238E27FC236}">
                <a16:creationId xmlns:a16="http://schemas.microsoft.com/office/drawing/2014/main" id="{5AC40B94-6110-828F-7867-BD6C73EF6B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2056" y="4104280"/>
            <a:ext cx="268164" cy="268164"/>
          </a:xfrm>
          <a:prstGeom prst="rect">
            <a:avLst/>
          </a:prstGeom>
        </p:spPr>
      </p:pic>
      <p:pic>
        <p:nvPicPr>
          <p:cNvPr id="18" name="Picture 17">
            <a:extLst>
              <a:ext uri="{FF2B5EF4-FFF2-40B4-BE49-F238E27FC236}">
                <a16:creationId xmlns:a16="http://schemas.microsoft.com/office/drawing/2014/main" id="{67B1C8E8-FB5B-84AD-A2F1-BC881D48F082}"/>
              </a:ext>
            </a:extLst>
          </p:cNvPr>
          <p:cNvPicPr>
            <a:picLocks noChangeAspect="1"/>
          </p:cNvPicPr>
          <p:nvPr/>
        </p:nvPicPr>
        <p:blipFill>
          <a:blip r:embed="rId13"/>
          <a:stretch>
            <a:fillRect/>
          </a:stretch>
        </p:blipFill>
        <p:spPr>
          <a:xfrm>
            <a:off x="8420974" y="4150961"/>
            <a:ext cx="414627" cy="414627"/>
          </a:xfrm>
          <a:prstGeom prst="rect">
            <a:avLst/>
          </a:prstGeom>
        </p:spPr>
      </p:pic>
      <p:pic>
        <p:nvPicPr>
          <p:cNvPr id="19" name="Picture 18">
            <a:extLst>
              <a:ext uri="{FF2B5EF4-FFF2-40B4-BE49-F238E27FC236}">
                <a16:creationId xmlns:a16="http://schemas.microsoft.com/office/drawing/2014/main" id="{9E6EB99E-67EC-DD40-B59E-E037C6AD2917}"/>
              </a:ext>
            </a:extLst>
          </p:cNvPr>
          <p:cNvPicPr>
            <a:picLocks noChangeAspect="1"/>
          </p:cNvPicPr>
          <p:nvPr/>
        </p:nvPicPr>
        <p:blipFill>
          <a:blip r:embed="rId13"/>
          <a:stretch>
            <a:fillRect/>
          </a:stretch>
        </p:blipFill>
        <p:spPr>
          <a:xfrm>
            <a:off x="8420974" y="4817772"/>
            <a:ext cx="414627" cy="414627"/>
          </a:xfrm>
          <a:prstGeom prst="rect">
            <a:avLst/>
          </a:prstGeom>
        </p:spPr>
      </p:pic>
      <p:sp>
        <p:nvSpPr>
          <p:cNvPr id="20" name="TextBox 19">
            <a:extLst>
              <a:ext uri="{FF2B5EF4-FFF2-40B4-BE49-F238E27FC236}">
                <a16:creationId xmlns:a16="http://schemas.microsoft.com/office/drawing/2014/main" id="{F274D91F-8AE7-202E-2AD5-6F9217EB1D08}"/>
              </a:ext>
            </a:extLst>
          </p:cNvPr>
          <p:cNvSpPr txBox="1"/>
          <p:nvPr/>
        </p:nvSpPr>
        <p:spPr>
          <a:xfrm>
            <a:off x="8849555" y="4182522"/>
            <a:ext cx="267717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Automated</a:t>
            </a:r>
          </a:p>
        </p:txBody>
      </p:sp>
      <p:sp>
        <p:nvSpPr>
          <p:cNvPr id="21" name="TextBox 20">
            <a:extLst>
              <a:ext uri="{FF2B5EF4-FFF2-40B4-BE49-F238E27FC236}">
                <a16:creationId xmlns:a16="http://schemas.microsoft.com/office/drawing/2014/main" id="{321DF1CF-9057-8853-7BD3-726207D26D45}"/>
              </a:ext>
            </a:extLst>
          </p:cNvPr>
          <p:cNvSpPr txBox="1"/>
          <p:nvPr/>
        </p:nvSpPr>
        <p:spPr>
          <a:xfrm>
            <a:off x="8849555" y="4865949"/>
            <a:ext cx="267717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Low cost, high impact</a:t>
            </a:r>
          </a:p>
        </p:txBody>
      </p:sp>
    </p:spTree>
    <p:extLst>
      <p:ext uri="{BB962C8B-B14F-4D97-AF65-F5344CB8AC3E}">
        <p14:creationId xmlns:p14="http://schemas.microsoft.com/office/powerpoint/2010/main" val="1916557615"/>
      </p:ext>
    </p:extLst>
  </p:cSld>
  <p:clrMapOvr>
    <a:masterClrMapping/>
  </p:clrMapOvr>
</p:sld>
</file>

<file path=ppt/theme/theme1.xml><?xml version="1.0" encoding="utf-8"?>
<a:theme xmlns:a="http://schemas.openxmlformats.org/drawingml/2006/main" name="RCCT Template Slide Master">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TotalTime>
  <Words>3298</Words>
  <Application>Microsoft Office PowerPoint</Application>
  <PresentationFormat>Widescreen</PresentationFormat>
  <Paragraphs>362</Paragraphs>
  <Slides>27</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Times New Roman</vt:lpstr>
      <vt:lpstr>Times</vt:lpstr>
      <vt:lpstr>Avenir</vt:lpstr>
      <vt:lpstr>Arial</vt:lpstr>
      <vt:lpstr>RCCT Template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Ishaan Aujla</dc:creator>
  <cp:lastModifiedBy>Inho Kim</cp:lastModifiedBy>
  <cp:revision>5</cp:revision>
  <dcterms:created xsi:type="dcterms:W3CDTF">2023-11-14T18:47:46Z</dcterms:created>
  <dcterms:modified xsi:type="dcterms:W3CDTF">2024-03-16T18:44:02Z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0x0101003203679F3672D646A15CA65B1A4BF4E6</vt:lpwstr>
  </property>
</Properties>
</file>